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 id="2147483660" r:id="rId2"/>
  </p:sldMasterIdLst>
  <p:sldIdLst>
    <p:sldId id="256" r:id="rId3"/>
    <p:sldId id="280" r:id="rId4"/>
    <p:sldId id="281" r:id="rId5"/>
    <p:sldId id="257" r:id="rId6"/>
    <p:sldId id="279" r:id="rId7"/>
    <p:sldId id="282" r:id="rId8"/>
    <p:sldId id="259" r:id="rId9"/>
    <p:sldId id="261" r:id="rId10"/>
    <p:sldId id="262" r:id="rId11"/>
    <p:sldId id="265" r:id="rId12"/>
    <p:sldId id="267" r:id="rId13"/>
    <p:sldId id="274" r:id="rId14"/>
    <p:sldId id="275" r:id="rId15"/>
    <p:sldId id="268" r:id="rId16"/>
    <p:sldId id="276" r:id="rId17"/>
    <p:sldId id="277" r:id="rId18"/>
    <p:sldId id="278" r:id="rId19"/>
    <p:sldId id="263" r:id="rId20"/>
    <p:sldId id="283" r:id="rId2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246EA-52BB-4E49-97BA-5FC3F5179227}" v="276" dt="2022-09-29T18:54:00.936"/>
    <p1510:client id="{1C5C5E9A-38E1-C4C7-4777-DA3A0D50B98A}" v="366" dt="2022-09-26T13:53:46.269"/>
    <p1510:client id="{27321BA6-F8E7-4F9F-9271-0D8ED2D809AE}" v="3" dt="2022-09-09T15:05:53.147"/>
    <p1510:client id="{2B36231B-A769-4957-998A-565ACB1D49B9}" v="21" dt="2022-08-23T12:27:08.809"/>
    <p1510:client id="{2C945431-3A3C-7B07-A3B7-6B012A72E677}" v="140" dt="2022-08-23T15:41:24.845"/>
    <p1510:client id="{37B62E82-D12D-CB0B-7330-32FF3CB9CB79}" v="983" dt="2022-09-28T12:35:35.749"/>
    <p1510:client id="{4346E5BA-5DAD-B204-4B17-5517B6028F8C}" v="18" dt="2022-08-24T13:40:12.132"/>
    <p1510:client id="{5BD906E2-B798-F28B-8872-8FBEEED7F111}" v="49" dt="2022-09-08T15:33:17.182"/>
    <p1510:client id="{64CA43FD-EC9F-1C72-3770-E0C58CF4B837}" v="73" dt="2022-09-07T15:57:28.384"/>
    <p1510:client id="{87420F9A-A867-8D58-5E13-575AC879C5DE}" v="325" dt="2022-08-23T12:53:01.446"/>
    <p1510:client id="{8B49C9E0-1F73-78E3-438E-55B7E0822EBD}" v="335" dt="2022-09-29T15:24:31.361"/>
    <p1510:client id="{98A7DB86-E13A-A76F-02FA-A7042B0A057F}" v="3" dt="2022-08-23T15:51:42.400"/>
    <p1510:client id="{AC052804-DF34-9B4B-6F94-0D45B4D88D36}" v="160" dt="2022-09-07T15:42:01.741"/>
    <p1510:client id="{B9F3A67A-F237-62E9-8E33-2E003E7EEBF1}" v="3" dt="2022-08-23T12:30:03.223"/>
    <p1510:client id="{C6A00DBB-1670-8F7E-3F12-95EEC4B6C5CE}" v="235" dt="2022-09-06T16:29:27.973"/>
    <p1510:client id="{D6EA32D5-D147-6A2D-CD28-8DF0E0768B62}" v="3" dt="2022-09-07T13:43:29.940"/>
    <p1510:client id="{EAE418C1-46D5-41AB-98EE-3EB13303D1ED}" v="130" dt="2022-10-03T10:10:56.095"/>
    <p1510:client id="{EC5F8B6C-A5B5-CA9E-951B-03C01A8BEFB1}" v="174" dt="2022-09-05T13:34:28.361"/>
    <p1510:client id="{EC7973C8-D504-E4D8-FA56-4A439E0D7E2E}" v="96" dt="2022-09-09T15:25:00.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7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8665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46849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2464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10/01/2023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10/01/2023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10/01/2023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82893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10/01/2023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10/01/2023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599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15388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877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757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204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9711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386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3870299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10/01/2023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menopausedietitian.co.uk/" TargetMode="External"/><Relationship Id="rId2" Type="http://schemas.openxmlformats.org/officeDocument/2006/relationships/hyperlink" Target="https://www.bda.uk.com/resource/menopause-diet.html" TargetMode="External"/><Relationship Id="rId1" Type="http://schemas.openxmlformats.org/officeDocument/2006/relationships/slideLayout" Target="../slideLayouts/slideLayout2.xml"/><Relationship Id="rId6" Type="http://schemas.openxmlformats.org/officeDocument/2006/relationships/hyperlink" Target="https://www.tandfonline.com/doi/full/10.3109/13697137.2012.707385" TargetMode="External"/><Relationship Id="rId5" Type="http://schemas.openxmlformats.org/officeDocument/2006/relationships/hyperlink" Target="https://www.sleepstation.org.uk/articles/health/menopause-and-sleep/" TargetMode="External"/><Relationship Id="rId4" Type="http://schemas.openxmlformats.org/officeDocument/2006/relationships/hyperlink" Target="https://thefoodmedic.co.uk/2019/10/diet-menopaus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www.flickr.com/photos/smiller999/46208949774/" TargetMode="Externa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3" descr="Rainbow of fresh vegetables and fruits">
            <a:extLst>
              <a:ext uri="{FF2B5EF4-FFF2-40B4-BE49-F238E27FC236}">
                <a16:creationId xmlns:a16="http://schemas.microsoft.com/office/drawing/2014/main" id="{B2F2BAE9-BD63-B652-BFB3-DFC8E3853414}"/>
              </a:ext>
            </a:extLst>
          </p:cNvPr>
          <p:cNvPicPr>
            <a:picLocks noChangeAspect="1"/>
          </p:cNvPicPr>
          <p:nvPr/>
        </p:nvPicPr>
        <p:blipFill rotWithShape="1">
          <a:blip r:embed="rId2"/>
          <a:srcRect t="6295" r="23010" b="2454"/>
          <a:stretch/>
        </p:blipFill>
        <p:spPr>
          <a:xfrm>
            <a:off x="3523488" y="-53778"/>
            <a:ext cx="8668512" cy="6857990"/>
          </a:xfrm>
          <a:prstGeom prst="rect">
            <a:avLst/>
          </a:prstGeom>
        </p:spPr>
      </p:pic>
      <p:sp>
        <p:nvSpPr>
          <p:cNvPr id="50" name="Rectangle 4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GB" sz="4800"/>
              <a:t>Menopause &amp; diet</a:t>
            </a:r>
          </a:p>
        </p:txBody>
      </p:sp>
      <p:sp>
        <p:nvSpPr>
          <p:cNvPr id="3" name="Subtitle 2"/>
          <p:cNvSpPr>
            <a:spLocks noGrp="1"/>
          </p:cNvSpPr>
          <p:nvPr>
            <p:ph type="subTitle" idx="1"/>
          </p:nvPr>
        </p:nvSpPr>
        <p:spPr>
          <a:xfrm>
            <a:off x="477980" y="4872922"/>
            <a:ext cx="4023359" cy="1208141"/>
          </a:xfrm>
        </p:spPr>
        <p:txBody>
          <a:bodyPr vert="horz" lIns="0" tIns="0" rIns="0" bIns="0" rtlCol="0" anchor="t">
            <a:noAutofit/>
          </a:bodyPr>
          <a:lstStyle/>
          <a:p>
            <a:pPr algn="l"/>
            <a:r>
              <a:rPr lang="en-GB" sz="1400" dirty="0">
                <a:latin typeface="Calibri Light"/>
                <a:cs typeface="Calibri"/>
              </a:rPr>
              <a:t>Niamh Cassidy</a:t>
            </a:r>
          </a:p>
          <a:p>
            <a:pPr algn="l"/>
            <a:r>
              <a:rPr lang="en-GB" sz="1400" dirty="0">
                <a:latin typeface="Calibri Light"/>
                <a:cs typeface="Calibri"/>
              </a:rPr>
              <a:t>B5 Weight Management Dietitian</a:t>
            </a:r>
          </a:p>
          <a:p>
            <a:pPr algn="l"/>
            <a:endParaRPr lang="en-GB" sz="1400" dirty="0">
              <a:latin typeface="Calibri Light"/>
              <a:cs typeface="Calibri Light"/>
            </a:endParaRPr>
          </a:p>
          <a:p>
            <a:pPr algn="l"/>
            <a:r>
              <a:rPr lang="en-GB" sz="1400" dirty="0">
                <a:latin typeface="Calibri Light"/>
                <a:cs typeface="Calibri Light"/>
              </a:rPr>
              <a:t>Michaela James</a:t>
            </a:r>
            <a:endParaRPr lang="en-US" sz="1400">
              <a:latin typeface="Calibri Light"/>
              <a:cs typeface="Calibri Light"/>
            </a:endParaRPr>
          </a:p>
          <a:p>
            <a:pPr algn="l"/>
            <a:r>
              <a:rPr lang="en-GB" sz="1400" dirty="0">
                <a:latin typeface="Calibri Light"/>
                <a:cs typeface="Calibri Light"/>
              </a:rPr>
              <a:t>Principal Dietitian </a:t>
            </a:r>
          </a:p>
        </p:txBody>
      </p:sp>
      <p:sp>
        <p:nvSpPr>
          <p:cNvPr id="52" name="Rectangle 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Rectangle 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2BEA61-D4EF-CFC7-AA16-73D3E67D7019}"/>
              </a:ext>
            </a:extLst>
          </p:cNvPr>
          <p:cNvSpPr>
            <a:spLocks noGrp="1"/>
          </p:cNvSpPr>
          <p:nvPr>
            <p:ph type="title"/>
          </p:nvPr>
        </p:nvSpPr>
        <p:spPr>
          <a:xfrm>
            <a:off x="838201" y="345810"/>
            <a:ext cx="5120561" cy="1325563"/>
          </a:xfrm>
        </p:spPr>
        <p:txBody>
          <a:bodyPr>
            <a:normAutofit/>
          </a:bodyPr>
          <a:lstStyle/>
          <a:p>
            <a:r>
              <a:rPr lang="en-GB">
                <a:cs typeface="Calibri Light"/>
              </a:rPr>
              <a:t>Phytoestrogens </a:t>
            </a:r>
            <a:endParaRPr lang="en-GB"/>
          </a:p>
        </p:txBody>
      </p:sp>
      <p:sp>
        <p:nvSpPr>
          <p:cNvPr id="16" name="Content Placeholder 15">
            <a:extLst>
              <a:ext uri="{FF2B5EF4-FFF2-40B4-BE49-F238E27FC236}">
                <a16:creationId xmlns:a16="http://schemas.microsoft.com/office/drawing/2014/main" id="{5DA048E2-2E4B-C570-B6A1-DD33E74DDA24}"/>
              </a:ext>
            </a:extLst>
          </p:cNvPr>
          <p:cNvSpPr>
            <a:spLocks noGrp="1"/>
          </p:cNvSpPr>
          <p:nvPr>
            <p:ph idx="1"/>
          </p:nvPr>
        </p:nvSpPr>
        <p:spPr>
          <a:xfrm>
            <a:off x="838201" y="1825625"/>
            <a:ext cx="5092194" cy="4351338"/>
          </a:xfrm>
        </p:spPr>
        <p:txBody>
          <a:bodyPr vert="horz" lIns="91440" tIns="45720" rIns="91440" bIns="45720" rtlCol="0">
            <a:normAutofit/>
          </a:bodyPr>
          <a:lstStyle/>
          <a:p>
            <a:r>
              <a:rPr lang="en-GB" sz="2600">
                <a:cs typeface="Calibri"/>
              </a:rPr>
              <a:t>Phytoestrogen is plant derived xenoestrogen that has been found to be beneficial in combatting oestrogen deficiencies. </a:t>
            </a:r>
          </a:p>
          <a:p>
            <a:r>
              <a:rPr lang="en-GB" sz="2600">
                <a:cs typeface="Calibri"/>
              </a:rPr>
              <a:t>It can take 2-3 months to see the benefits of including 2 servings in your diet daily.</a:t>
            </a:r>
          </a:p>
          <a:p>
            <a:r>
              <a:rPr lang="en-GB" sz="2600">
                <a:cs typeface="Calibri"/>
              </a:rPr>
              <a:t>Isoflavones – soybeans</a:t>
            </a:r>
          </a:p>
          <a:p>
            <a:r>
              <a:rPr lang="en-GB" sz="2600" err="1">
                <a:cs typeface="Calibri"/>
              </a:rPr>
              <a:t>Ligans</a:t>
            </a:r>
            <a:r>
              <a:rPr lang="en-GB" sz="2600">
                <a:cs typeface="Calibri"/>
              </a:rPr>
              <a:t> – flaxseeds, wholegrains, fruit and vegetables, legumes</a:t>
            </a:r>
            <a:endParaRPr lang="en-GB" sz="2600"/>
          </a:p>
        </p:txBody>
      </p:sp>
      <p:sp>
        <p:nvSpPr>
          <p:cNvPr id="78" name="Oval 7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8" descr="Tofu On White Bowl · Free Stock Photo">
            <a:extLst>
              <a:ext uri="{FF2B5EF4-FFF2-40B4-BE49-F238E27FC236}">
                <a16:creationId xmlns:a16="http://schemas.microsoft.com/office/drawing/2014/main" id="{6B1E3036-F193-C6C5-811A-7A32114881E0}"/>
              </a:ext>
            </a:extLst>
          </p:cNvPr>
          <p:cNvPicPr>
            <a:picLocks noChangeAspect="1"/>
          </p:cNvPicPr>
          <p:nvPr/>
        </p:nvPicPr>
        <p:blipFill rotWithShape="1">
          <a:blip r:embed="rId2"/>
          <a:srcRect l="18911" r="11744"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80" name="Arc 7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1" name="Picture 71" descr="Assorted spices and herbs">
            <a:extLst>
              <a:ext uri="{FF2B5EF4-FFF2-40B4-BE49-F238E27FC236}">
                <a16:creationId xmlns:a16="http://schemas.microsoft.com/office/drawing/2014/main" id="{054AB193-6D26-4A4A-7273-2AC1046CACF5}"/>
              </a:ext>
            </a:extLst>
          </p:cNvPr>
          <p:cNvPicPr>
            <a:picLocks noGrp="1" noChangeAspect="1"/>
          </p:cNvPicPr>
          <p:nvPr>
            <p:ph sz="quarter" idx="4294967295"/>
          </p:nvPr>
        </p:nvPicPr>
        <p:blipFill rotWithShape="1">
          <a:blip r:embed="rId3"/>
          <a:srcRect l="14894" r="7011"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119406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og under blanket">
            <a:extLst>
              <a:ext uri="{FF2B5EF4-FFF2-40B4-BE49-F238E27FC236}">
                <a16:creationId xmlns:a16="http://schemas.microsoft.com/office/drawing/2014/main" id="{55CE181E-A904-33EB-F97C-FD5764CC32F7}"/>
              </a:ext>
            </a:extLst>
          </p:cNvPr>
          <p:cNvPicPr>
            <a:picLocks noChangeAspect="1"/>
          </p:cNvPicPr>
          <p:nvPr/>
        </p:nvPicPr>
        <p:blipFill rotWithShape="1">
          <a:blip r:embed="rId2"/>
          <a:srcRect t="15215" b="199"/>
          <a:stretch/>
        </p:blipFill>
        <p:spPr>
          <a:xfrm>
            <a:off x="20" y="10"/>
            <a:ext cx="12191675"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A13F460-3B6B-65CE-5AFB-E85D86B625C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Sleep difficulties </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196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79AE-8150-7908-E9F9-A0134E756ACB}"/>
              </a:ext>
            </a:extLst>
          </p:cNvPr>
          <p:cNvSpPr>
            <a:spLocks noGrp="1"/>
          </p:cNvSpPr>
          <p:nvPr>
            <p:ph type="title"/>
          </p:nvPr>
        </p:nvSpPr>
        <p:spPr/>
        <p:txBody>
          <a:bodyPr/>
          <a:lstStyle/>
          <a:p>
            <a:r>
              <a:rPr lang="en-GB">
                <a:cs typeface="Calibri Light"/>
              </a:rPr>
              <a:t>Sleep difficulties</a:t>
            </a:r>
            <a:endParaRPr lang="en-GB"/>
          </a:p>
        </p:txBody>
      </p:sp>
      <p:sp>
        <p:nvSpPr>
          <p:cNvPr id="3" name="Text Placeholder 2">
            <a:extLst>
              <a:ext uri="{FF2B5EF4-FFF2-40B4-BE49-F238E27FC236}">
                <a16:creationId xmlns:a16="http://schemas.microsoft.com/office/drawing/2014/main" id="{4C58A312-0B00-F49D-0354-7E77BC2B3B28}"/>
              </a:ext>
            </a:extLst>
          </p:cNvPr>
          <p:cNvSpPr>
            <a:spLocks noGrp="1"/>
          </p:cNvSpPr>
          <p:nvPr>
            <p:ph type="body" idx="1"/>
          </p:nvPr>
        </p:nvSpPr>
        <p:spPr/>
        <p:txBody>
          <a:bodyPr/>
          <a:lstStyle/>
          <a:p>
            <a:r>
              <a:rPr lang="en-GB">
                <a:cs typeface="Arial"/>
              </a:rPr>
              <a:t>Hormones involved</a:t>
            </a:r>
            <a:endParaRPr lang="en-GB"/>
          </a:p>
        </p:txBody>
      </p:sp>
      <p:sp>
        <p:nvSpPr>
          <p:cNvPr id="4" name="Content Placeholder 3">
            <a:extLst>
              <a:ext uri="{FF2B5EF4-FFF2-40B4-BE49-F238E27FC236}">
                <a16:creationId xmlns:a16="http://schemas.microsoft.com/office/drawing/2014/main" id="{305D7C9F-493E-4DD1-354F-3A8D16002331}"/>
              </a:ext>
            </a:extLst>
          </p:cNvPr>
          <p:cNvSpPr>
            <a:spLocks noGrp="1"/>
          </p:cNvSpPr>
          <p:nvPr>
            <p:ph sz="half" idx="2"/>
          </p:nvPr>
        </p:nvSpPr>
        <p:spPr/>
        <p:txBody>
          <a:bodyPr vert="horz" lIns="91440" tIns="45720" rIns="91440" bIns="45720" rtlCol="0" anchor="t">
            <a:normAutofit/>
          </a:bodyPr>
          <a:lstStyle/>
          <a:p>
            <a:pPr marL="344170" indent="-337820"/>
            <a:r>
              <a:rPr lang="en-GB" dirty="0">
                <a:cs typeface="Arial"/>
              </a:rPr>
              <a:t>Oestrogen</a:t>
            </a:r>
            <a:endParaRPr lang="en-US" dirty="0"/>
          </a:p>
          <a:p>
            <a:pPr marL="344170" indent="-337820"/>
            <a:r>
              <a:rPr lang="en-GB" dirty="0">
                <a:cs typeface="Arial"/>
              </a:rPr>
              <a:t>Progesterone</a:t>
            </a:r>
          </a:p>
          <a:p>
            <a:pPr marL="344170" indent="-337820"/>
            <a:r>
              <a:rPr lang="en-GB" dirty="0">
                <a:cs typeface="Arial"/>
              </a:rPr>
              <a:t>Cortisol</a:t>
            </a:r>
          </a:p>
          <a:p>
            <a:pPr marL="344170" indent="-337820"/>
            <a:r>
              <a:rPr lang="en-GB" dirty="0">
                <a:cs typeface="Arial"/>
              </a:rPr>
              <a:t>Melatonin</a:t>
            </a:r>
          </a:p>
        </p:txBody>
      </p:sp>
      <p:sp>
        <p:nvSpPr>
          <p:cNvPr id="5" name="Text Placeholder 4">
            <a:extLst>
              <a:ext uri="{FF2B5EF4-FFF2-40B4-BE49-F238E27FC236}">
                <a16:creationId xmlns:a16="http://schemas.microsoft.com/office/drawing/2014/main" id="{363CED0D-3FB1-DA0D-B593-1947785DEB0F}"/>
              </a:ext>
            </a:extLst>
          </p:cNvPr>
          <p:cNvSpPr>
            <a:spLocks noGrp="1"/>
          </p:cNvSpPr>
          <p:nvPr>
            <p:ph type="body" sz="quarter" idx="3"/>
          </p:nvPr>
        </p:nvSpPr>
        <p:spPr/>
        <p:txBody>
          <a:bodyPr/>
          <a:lstStyle/>
          <a:p>
            <a:r>
              <a:rPr lang="en-GB">
                <a:cs typeface="Arial"/>
              </a:rPr>
              <a:t> Sleep Issues </a:t>
            </a:r>
          </a:p>
        </p:txBody>
      </p:sp>
      <p:sp>
        <p:nvSpPr>
          <p:cNvPr id="6" name="Content Placeholder 5">
            <a:extLst>
              <a:ext uri="{FF2B5EF4-FFF2-40B4-BE49-F238E27FC236}">
                <a16:creationId xmlns:a16="http://schemas.microsoft.com/office/drawing/2014/main" id="{8EDD3EEC-46D6-30D2-2890-FFFEE56C4F67}"/>
              </a:ext>
            </a:extLst>
          </p:cNvPr>
          <p:cNvSpPr>
            <a:spLocks noGrp="1"/>
          </p:cNvSpPr>
          <p:nvPr>
            <p:ph sz="quarter" idx="4"/>
          </p:nvPr>
        </p:nvSpPr>
        <p:spPr/>
        <p:txBody>
          <a:bodyPr vert="horz" lIns="91440" tIns="45720" rIns="91440" bIns="45720" rtlCol="0" anchor="t">
            <a:normAutofit/>
          </a:bodyPr>
          <a:lstStyle/>
          <a:p>
            <a:r>
              <a:rPr lang="en-GB">
                <a:ea typeface="+mn-lt"/>
                <a:cs typeface="+mn-lt"/>
              </a:rPr>
              <a:t>Takes longer to get to sleep</a:t>
            </a:r>
            <a:endParaRPr lang="en-GB">
              <a:cs typeface="Calibri"/>
            </a:endParaRPr>
          </a:p>
          <a:p>
            <a:r>
              <a:rPr lang="en-GB">
                <a:cs typeface="Calibri"/>
              </a:rPr>
              <a:t>Reduced REM sleep</a:t>
            </a:r>
          </a:p>
          <a:p>
            <a:r>
              <a:rPr lang="en-GB">
                <a:cs typeface="Calibri"/>
              </a:rPr>
              <a:t>Less time asleep</a:t>
            </a:r>
          </a:p>
          <a:p>
            <a:r>
              <a:rPr lang="en-GB">
                <a:cs typeface="Calibri"/>
              </a:rPr>
              <a:t>Disturbed sleep (anxiety/ hot flushes/ restless legs)</a:t>
            </a:r>
          </a:p>
          <a:p>
            <a:endParaRPr lang="en-GB">
              <a:cs typeface="Calibri"/>
            </a:endParaRPr>
          </a:p>
          <a:p>
            <a:endParaRPr lang="en-GB">
              <a:cs typeface="Calibri"/>
            </a:endParaRPr>
          </a:p>
          <a:p>
            <a:endParaRPr lang="en-GB">
              <a:cs typeface="Calibri"/>
            </a:endParaRPr>
          </a:p>
        </p:txBody>
      </p:sp>
      <p:sp>
        <p:nvSpPr>
          <p:cNvPr id="7" name="TextBox 6">
            <a:extLst>
              <a:ext uri="{FF2B5EF4-FFF2-40B4-BE49-F238E27FC236}">
                <a16:creationId xmlns:a16="http://schemas.microsoft.com/office/drawing/2014/main" id="{C804EE30-FD1C-5F15-E1C0-7887D5DE4C9B}"/>
              </a:ext>
            </a:extLst>
          </p:cNvPr>
          <p:cNvSpPr txBox="1"/>
          <p:nvPr/>
        </p:nvSpPr>
        <p:spPr>
          <a:xfrm rot="5400000">
            <a:off x="2079036" y="3791184"/>
            <a:ext cx="38946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(all affected by menopause)</a:t>
            </a:r>
            <a:endParaRPr lang="en-US" dirty="0"/>
          </a:p>
        </p:txBody>
      </p:sp>
    </p:spTree>
    <p:extLst>
      <p:ext uri="{BB962C8B-B14F-4D97-AF65-F5344CB8AC3E}">
        <p14:creationId xmlns:p14="http://schemas.microsoft.com/office/powerpoint/2010/main" val="74073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61E9DD-E4A2-2D1E-CC40-0A6376C7EB24}"/>
              </a:ext>
            </a:extLst>
          </p:cNvPr>
          <p:cNvSpPr>
            <a:spLocks noGrp="1"/>
          </p:cNvSpPr>
          <p:nvPr>
            <p:ph type="title"/>
          </p:nvPr>
        </p:nvSpPr>
        <p:spPr>
          <a:xfrm>
            <a:off x="838200" y="365125"/>
            <a:ext cx="10515600" cy="1325563"/>
          </a:xfrm>
        </p:spPr>
        <p:txBody>
          <a:bodyPr>
            <a:normAutofit/>
          </a:bodyPr>
          <a:lstStyle/>
          <a:p>
            <a:r>
              <a:rPr lang="en-GB">
                <a:cs typeface="Arial"/>
              </a:rPr>
              <a:t>Tips to help improve sleep in menopause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96A3AA4-42A5-0343-01F5-2BEAF2D4A869}"/>
              </a:ext>
            </a:extLst>
          </p:cNvPr>
          <p:cNvSpPr>
            <a:spLocks noGrp="1"/>
          </p:cNvSpPr>
          <p:nvPr>
            <p:ph idx="1"/>
          </p:nvPr>
        </p:nvSpPr>
        <p:spPr>
          <a:xfrm>
            <a:off x="838200" y="1825625"/>
            <a:ext cx="10515600" cy="4351338"/>
          </a:xfrm>
        </p:spPr>
        <p:txBody>
          <a:bodyPr vert="horz" lIns="91440" tIns="45720" rIns="91440" bIns="45720" rtlCol="0">
            <a:normAutofit/>
          </a:bodyPr>
          <a:lstStyle/>
          <a:p>
            <a:pPr marL="344170" indent="-337820"/>
            <a:r>
              <a:rPr lang="en-GB">
                <a:cs typeface="Arial"/>
              </a:rPr>
              <a:t>Keep room on cooler side (~18C)</a:t>
            </a:r>
          </a:p>
          <a:p>
            <a:pPr marL="344170" indent="-337820"/>
            <a:r>
              <a:rPr lang="en-GB">
                <a:cs typeface="Arial"/>
              </a:rPr>
              <a:t>Try multiple layers of covers so can add/remove as needed </a:t>
            </a:r>
          </a:p>
          <a:p>
            <a:pPr marL="344170" indent="-337820"/>
            <a:r>
              <a:rPr lang="en-GB">
                <a:cs typeface="Arial"/>
              </a:rPr>
              <a:t>Use natural fibres (cotton/linen) for nightwear </a:t>
            </a:r>
          </a:p>
          <a:p>
            <a:pPr marL="344170" indent="-337820"/>
            <a:r>
              <a:rPr lang="en-GB">
                <a:cs typeface="Arial"/>
              </a:rPr>
              <a:t>Cut back /avoid caffeine and alcohol</a:t>
            </a:r>
          </a:p>
          <a:p>
            <a:pPr marL="344170" indent="-337820"/>
            <a:r>
              <a:rPr lang="en-GB">
                <a:cs typeface="Arial"/>
              </a:rPr>
              <a:t>Try avoiding spicey foods before bed  (may help some women)</a:t>
            </a:r>
          </a:p>
          <a:p>
            <a:pPr marL="344170" indent="-337820"/>
            <a:r>
              <a:rPr lang="en-GB">
                <a:cs typeface="Arial"/>
              </a:rPr>
              <a:t>Limit screen time in evening</a:t>
            </a:r>
          </a:p>
          <a:p>
            <a:pPr marL="344170" indent="-337820"/>
            <a:r>
              <a:rPr lang="en-GB">
                <a:cs typeface="Arial"/>
              </a:rPr>
              <a:t>Keep to regular bedtime routine</a:t>
            </a:r>
          </a:p>
          <a:p>
            <a:pPr marL="344170" indent="-337820"/>
            <a:r>
              <a:rPr lang="en-GB">
                <a:cs typeface="Arial"/>
              </a:rPr>
              <a:t>Exercise regularly but not too close to bedtime</a:t>
            </a:r>
          </a:p>
          <a:p>
            <a:pPr marL="344170" indent="-337820"/>
            <a:endParaRPr lang="en-GB">
              <a:cs typeface="Arial"/>
            </a:endParaRPr>
          </a:p>
          <a:p>
            <a:pPr marL="344170" indent="-337820"/>
            <a:endParaRPr lang="en-GB">
              <a:cs typeface="Arial"/>
            </a:endParaRPr>
          </a:p>
          <a:p>
            <a:pPr marL="344170" indent="-337820"/>
            <a:endParaRPr lang="en-GB">
              <a:cs typeface="Arial"/>
            </a:endParaRPr>
          </a:p>
        </p:txBody>
      </p:sp>
    </p:spTree>
    <p:extLst>
      <p:ext uri="{BB962C8B-B14F-4D97-AF65-F5344CB8AC3E}">
        <p14:creationId xmlns:p14="http://schemas.microsoft.com/office/powerpoint/2010/main" val="252352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67682-5D63-1EE3-F9CD-2D948A69559C}"/>
              </a:ext>
            </a:extLst>
          </p:cNvPr>
          <p:cNvSpPr>
            <a:spLocks noGrp="1"/>
          </p:cNvSpPr>
          <p:nvPr>
            <p:ph type="title"/>
          </p:nvPr>
        </p:nvSpPr>
        <p:spPr/>
        <p:txBody>
          <a:bodyPr/>
          <a:lstStyle/>
          <a:p>
            <a:r>
              <a:rPr lang="en-GB" dirty="0">
                <a:cs typeface="Arial"/>
              </a:rPr>
              <a:t>Questions </a:t>
            </a:r>
            <a:endParaRPr lang="en-GB" dirty="0"/>
          </a:p>
        </p:txBody>
      </p:sp>
      <p:sp>
        <p:nvSpPr>
          <p:cNvPr id="3" name="Content Placeholder 2">
            <a:extLst>
              <a:ext uri="{FF2B5EF4-FFF2-40B4-BE49-F238E27FC236}">
                <a16:creationId xmlns:a16="http://schemas.microsoft.com/office/drawing/2014/main" id="{9B5A1653-6203-EF9C-9CAF-667C492DA946}"/>
              </a:ext>
            </a:extLst>
          </p:cNvPr>
          <p:cNvSpPr>
            <a:spLocks noGrp="1"/>
          </p:cNvSpPr>
          <p:nvPr>
            <p:ph idx="1"/>
          </p:nvPr>
        </p:nvSpPr>
        <p:spPr>
          <a:xfrm>
            <a:off x="934962" y="1439358"/>
            <a:ext cx="10515600" cy="4628748"/>
          </a:xfrm>
        </p:spPr>
        <p:txBody>
          <a:bodyPr vert="horz" lIns="91440" tIns="45720" rIns="91440" bIns="45720" rtlCol="0" anchor="t">
            <a:normAutofit/>
          </a:bodyPr>
          <a:lstStyle/>
          <a:p>
            <a:pPr marL="6350" indent="0">
              <a:buNone/>
            </a:pPr>
            <a:r>
              <a:rPr lang="en-GB" dirty="0">
                <a:ea typeface="+mn-lt"/>
                <a:cs typeface="+mn-lt"/>
              </a:rPr>
              <a:t>1. How/when we are going through menopause are we to lose weight? Although I’m not eating a lot, I seem to be putting on weight so easily. Do I need to have specifically allocated food that work with one another in order to ensure weight loss? Are there any foods that I need to specially avoid which will help this?</a:t>
            </a:r>
          </a:p>
          <a:p>
            <a:pPr marL="6350" indent="0">
              <a:buNone/>
            </a:pPr>
            <a:endParaRPr lang="en-GB">
              <a:cs typeface="Calibri" panose="020F0502020204030204"/>
            </a:endParaRPr>
          </a:p>
          <a:p>
            <a:pPr marL="344170" indent="-337820"/>
            <a:endParaRPr lang="en-US">
              <a:cs typeface="Calibri" panose="020F0502020204030204"/>
            </a:endParaRPr>
          </a:p>
        </p:txBody>
      </p:sp>
      <p:sp>
        <p:nvSpPr>
          <p:cNvPr id="4" name="TextBox 3">
            <a:extLst>
              <a:ext uri="{FF2B5EF4-FFF2-40B4-BE49-F238E27FC236}">
                <a16:creationId xmlns:a16="http://schemas.microsoft.com/office/drawing/2014/main" id="{A65B7B43-D7F4-2F84-D401-5E9B960697A2}"/>
              </a:ext>
            </a:extLst>
          </p:cNvPr>
          <p:cNvSpPr txBox="1"/>
          <p:nvPr/>
        </p:nvSpPr>
        <p:spPr>
          <a:xfrm>
            <a:off x="1708355" y="3896032"/>
            <a:ext cx="779206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cs typeface="Calibri"/>
              </a:rPr>
              <a:t>(Energy in) - (energy out) = calorie deficit</a:t>
            </a:r>
          </a:p>
          <a:p>
            <a:r>
              <a:rPr lang="en-GB" dirty="0">
                <a:cs typeface="Calibri"/>
              </a:rPr>
              <a:t>Calculate a 2–3-day average intake, with no restriction, then take away 400-500kcal</a:t>
            </a:r>
          </a:p>
          <a:p>
            <a:r>
              <a:rPr lang="en-GB" dirty="0">
                <a:ea typeface="+mn-lt"/>
                <a:cs typeface="+mn-lt"/>
              </a:rPr>
              <a:t>Certain foods to avoid in terms of weight loss are of course saturated fats e.g., cream, butter, pastries, chocolates etc as well as free sugars which are found in sweets, biscuits, fizzy drinks, and of course standard sugar you add to your cuppa. </a:t>
            </a:r>
          </a:p>
        </p:txBody>
      </p:sp>
    </p:spTree>
    <p:extLst>
      <p:ext uri="{BB962C8B-B14F-4D97-AF65-F5344CB8AC3E}">
        <p14:creationId xmlns:p14="http://schemas.microsoft.com/office/powerpoint/2010/main" val="3609908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ECBBA-0227-69C0-0D19-4AB379883459}"/>
              </a:ext>
            </a:extLst>
          </p:cNvPr>
          <p:cNvSpPr>
            <a:spLocks noGrp="1"/>
          </p:cNvSpPr>
          <p:nvPr>
            <p:ph type="title"/>
          </p:nvPr>
        </p:nvSpPr>
        <p:spPr/>
        <p:txBody>
          <a:bodyPr/>
          <a:lstStyle/>
          <a:p>
            <a:r>
              <a:rPr lang="en-GB" dirty="0">
                <a:cs typeface="Calibri Light"/>
              </a:rPr>
              <a:t>Questions</a:t>
            </a:r>
            <a:endParaRPr lang="en-GB" dirty="0"/>
          </a:p>
        </p:txBody>
      </p:sp>
      <p:sp>
        <p:nvSpPr>
          <p:cNvPr id="3" name="Content Placeholder 2">
            <a:extLst>
              <a:ext uri="{FF2B5EF4-FFF2-40B4-BE49-F238E27FC236}">
                <a16:creationId xmlns:a16="http://schemas.microsoft.com/office/drawing/2014/main" id="{D1A0521F-4100-EDDA-E713-B6FC8A23740E}"/>
              </a:ext>
            </a:extLst>
          </p:cNvPr>
          <p:cNvSpPr>
            <a:spLocks noGrp="1"/>
          </p:cNvSpPr>
          <p:nvPr>
            <p:ph idx="1"/>
          </p:nvPr>
        </p:nvSpPr>
        <p:spPr/>
        <p:txBody>
          <a:bodyPr vert="horz" lIns="91440" tIns="45720" rIns="91440" bIns="45720" rtlCol="0" anchor="t">
            <a:normAutofit/>
          </a:bodyPr>
          <a:lstStyle/>
          <a:p>
            <a:r>
              <a:rPr lang="en-GB" dirty="0">
                <a:cs typeface="Calibri"/>
              </a:rPr>
              <a:t>2.</a:t>
            </a:r>
            <a:r>
              <a:rPr lang="en-GB" dirty="0">
                <a:ea typeface="+mn-lt"/>
                <a:cs typeface="+mn-lt"/>
              </a:rPr>
              <a:t> What vitamins / food would be advised as hormone levels change?</a:t>
            </a:r>
          </a:p>
        </p:txBody>
      </p:sp>
      <p:sp>
        <p:nvSpPr>
          <p:cNvPr id="4" name="TextBox 3">
            <a:extLst>
              <a:ext uri="{FF2B5EF4-FFF2-40B4-BE49-F238E27FC236}">
                <a16:creationId xmlns:a16="http://schemas.microsoft.com/office/drawing/2014/main" id="{FF230728-E631-A430-30A6-A31B35436465}"/>
              </a:ext>
            </a:extLst>
          </p:cNvPr>
          <p:cNvSpPr txBox="1"/>
          <p:nvPr/>
        </p:nvSpPr>
        <p:spPr>
          <a:xfrm>
            <a:off x="892097" y="2546195"/>
            <a:ext cx="241609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u="sng" dirty="0">
                <a:cs typeface="Calibri"/>
              </a:rPr>
              <a:t>Phytoestrogens sources</a:t>
            </a:r>
            <a:endParaRPr lang="en-US" sz="1600" u="sng">
              <a:cs typeface="Calibri"/>
            </a:endParaRPr>
          </a:p>
          <a:p>
            <a:endParaRPr lang="en-GB" sz="1600" dirty="0">
              <a:cs typeface="Calibri"/>
            </a:endParaRPr>
          </a:p>
          <a:p>
            <a:pPr marL="285750" indent="-285750">
              <a:buFont typeface="Arial"/>
              <a:buChar char="•"/>
            </a:pPr>
            <a:r>
              <a:rPr lang="en-GB" sz="1600" dirty="0">
                <a:ea typeface="+mn-lt"/>
                <a:cs typeface="+mn-lt"/>
              </a:rPr>
              <a:t>Soybeans and soya-based foods </a:t>
            </a:r>
            <a:endParaRPr lang="en-GB" sz="1600">
              <a:cs typeface="Calibri"/>
            </a:endParaRPr>
          </a:p>
          <a:p>
            <a:pPr marL="285750" indent="-285750">
              <a:buFont typeface="Arial"/>
              <a:buChar char="•"/>
            </a:pPr>
            <a:r>
              <a:rPr lang="en-GB" sz="1600" dirty="0">
                <a:ea typeface="+mn-lt"/>
                <a:cs typeface="+mn-lt"/>
              </a:rPr>
              <a:t>Chickpeas</a:t>
            </a:r>
            <a:endParaRPr lang="en-GB" sz="1600">
              <a:cs typeface="Calibri"/>
            </a:endParaRPr>
          </a:p>
          <a:p>
            <a:pPr marL="285750" indent="-285750">
              <a:buFont typeface="Arial"/>
              <a:buChar char="•"/>
            </a:pPr>
            <a:r>
              <a:rPr lang="en-GB" sz="1600" dirty="0">
                <a:ea typeface="+mn-lt"/>
                <a:cs typeface="+mn-lt"/>
              </a:rPr>
              <a:t>Flaxseeds</a:t>
            </a:r>
            <a:endParaRPr lang="en-GB" sz="1600">
              <a:cs typeface="Calibri"/>
            </a:endParaRPr>
          </a:p>
          <a:p>
            <a:pPr marL="285750" indent="-285750">
              <a:buFont typeface="Arial"/>
              <a:buChar char="•"/>
            </a:pPr>
            <a:r>
              <a:rPr lang="en-GB" sz="1600" dirty="0">
                <a:ea typeface="+mn-lt"/>
                <a:cs typeface="+mn-lt"/>
              </a:rPr>
              <a:t>Sesame seeds</a:t>
            </a:r>
            <a:endParaRPr lang="en-GB" sz="1600">
              <a:cs typeface="Calibri"/>
            </a:endParaRPr>
          </a:p>
          <a:p>
            <a:pPr marL="285750" indent="-285750">
              <a:buFont typeface="Arial"/>
              <a:buChar char="•"/>
            </a:pPr>
            <a:r>
              <a:rPr lang="en-GB" sz="1600" dirty="0">
                <a:ea typeface="+mn-lt"/>
                <a:cs typeface="+mn-lt"/>
              </a:rPr>
              <a:t>Peanuts</a:t>
            </a:r>
            <a:endParaRPr lang="en-GB" sz="1600">
              <a:cs typeface="Calibri"/>
            </a:endParaRPr>
          </a:p>
          <a:p>
            <a:pPr marL="285750" indent="-285750">
              <a:buFont typeface="Arial"/>
              <a:buChar char="•"/>
            </a:pPr>
            <a:r>
              <a:rPr lang="en-GB" sz="1600" dirty="0">
                <a:ea typeface="+mn-lt"/>
                <a:cs typeface="+mn-lt"/>
              </a:rPr>
              <a:t>Barley</a:t>
            </a:r>
            <a:endParaRPr lang="en-GB" sz="1600">
              <a:cs typeface="Calibri"/>
            </a:endParaRPr>
          </a:p>
          <a:p>
            <a:pPr marL="285750" indent="-285750">
              <a:buFont typeface="Arial"/>
              <a:buChar char="•"/>
            </a:pPr>
            <a:r>
              <a:rPr lang="en-GB" sz="1600" dirty="0">
                <a:ea typeface="+mn-lt"/>
                <a:cs typeface="+mn-lt"/>
              </a:rPr>
              <a:t>Berries</a:t>
            </a:r>
            <a:endParaRPr lang="en-GB" sz="1600">
              <a:cs typeface="Calibri"/>
            </a:endParaRPr>
          </a:p>
          <a:p>
            <a:pPr marL="285750" indent="-285750">
              <a:buFont typeface="Arial"/>
              <a:buChar char="•"/>
            </a:pPr>
            <a:r>
              <a:rPr lang="en-GB" sz="1600" dirty="0">
                <a:ea typeface="+mn-lt"/>
                <a:cs typeface="+mn-lt"/>
              </a:rPr>
              <a:t>Apricots </a:t>
            </a:r>
            <a:endParaRPr lang="en-GB" sz="1600">
              <a:cs typeface="Calibri"/>
            </a:endParaRPr>
          </a:p>
          <a:p>
            <a:pPr marL="285750" indent="-285750">
              <a:buFont typeface="Arial"/>
              <a:buChar char="•"/>
            </a:pPr>
            <a:r>
              <a:rPr lang="en-GB" sz="1600" dirty="0">
                <a:ea typeface="+mn-lt"/>
                <a:cs typeface="+mn-lt"/>
              </a:rPr>
              <a:t>Grapes </a:t>
            </a:r>
            <a:endParaRPr lang="en-GB" sz="1600">
              <a:cs typeface="Calibri"/>
            </a:endParaRPr>
          </a:p>
          <a:p>
            <a:pPr marL="285750" indent="-285750">
              <a:buFont typeface="Arial"/>
              <a:buChar char="•"/>
            </a:pPr>
            <a:r>
              <a:rPr lang="en-GB" sz="1600" dirty="0">
                <a:ea typeface="+mn-lt"/>
                <a:cs typeface="+mn-lt"/>
              </a:rPr>
              <a:t>Garlic</a:t>
            </a:r>
            <a:endParaRPr lang="en-GB" sz="1600">
              <a:cs typeface="Calibri"/>
            </a:endParaRPr>
          </a:p>
          <a:p>
            <a:pPr marL="285750" indent="-285750">
              <a:buFont typeface="Arial"/>
              <a:buChar char="•"/>
            </a:pPr>
            <a:r>
              <a:rPr lang="en-GB" sz="1600" dirty="0">
                <a:ea typeface="+mn-lt"/>
                <a:cs typeface="+mn-lt"/>
              </a:rPr>
              <a:t>Tea (both green and black version)</a:t>
            </a:r>
            <a:endParaRPr lang="en-GB" sz="1600" dirty="0"/>
          </a:p>
          <a:p>
            <a:endParaRPr lang="en-GB" dirty="0">
              <a:cs typeface="Calibri"/>
            </a:endParaRPr>
          </a:p>
        </p:txBody>
      </p:sp>
      <p:sp>
        <p:nvSpPr>
          <p:cNvPr id="5" name="TextBox 4">
            <a:extLst>
              <a:ext uri="{FF2B5EF4-FFF2-40B4-BE49-F238E27FC236}">
                <a16:creationId xmlns:a16="http://schemas.microsoft.com/office/drawing/2014/main" id="{7471B316-A3B6-A715-E4BD-A0C6208CFE14}"/>
              </a:ext>
            </a:extLst>
          </p:cNvPr>
          <p:cNvSpPr txBox="1"/>
          <p:nvPr/>
        </p:nvSpPr>
        <p:spPr>
          <a:xfrm>
            <a:off x="3626382" y="2546794"/>
            <a:ext cx="319174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u="sng" dirty="0">
                <a:cs typeface="Calibri"/>
              </a:rPr>
              <a:t>Bone Health</a:t>
            </a:r>
            <a:endParaRPr lang="en-GB" sz="1600" dirty="0">
              <a:cs typeface="Calibri"/>
            </a:endParaRPr>
          </a:p>
          <a:p>
            <a:pPr marL="285750" indent="-285750">
              <a:buFont typeface="Arial"/>
              <a:buChar char="•"/>
            </a:pPr>
            <a:r>
              <a:rPr lang="en-GB" sz="1600" dirty="0">
                <a:cs typeface="Calibri"/>
              </a:rPr>
              <a:t>Calcium (700mg/d) sources – dairy foods, tinned sardines, fortified plant drinks</a:t>
            </a:r>
            <a:endParaRPr lang="en-GB">
              <a:cs typeface="Calibri" panose="020F0502020204030204"/>
            </a:endParaRPr>
          </a:p>
          <a:p>
            <a:pPr marL="285750" indent="-285750">
              <a:buFont typeface="Arial"/>
              <a:buChar char="•"/>
            </a:pPr>
            <a:r>
              <a:rPr lang="en-GB" sz="1600" dirty="0">
                <a:cs typeface="Calibri"/>
              </a:rPr>
              <a:t>Protein</a:t>
            </a:r>
          </a:p>
          <a:p>
            <a:pPr marL="285750" indent="-285750">
              <a:buFont typeface="Arial"/>
              <a:buChar char="•"/>
            </a:pPr>
            <a:r>
              <a:rPr lang="en-GB" sz="1600" dirty="0">
                <a:cs typeface="Calibri"/>
              </a:rPr>
              <a:t>Vitamin D (10µg/d) egg yolk, oily fish, fortified foods</a:t>
            </a:r>
          </a:p>
          <a:p>
            <a:pPr marL="285750" indent="-285750">
              <a:buFont typeface="Arial"/>
              <a:buChar char="•"/>
            </a:pPr>
            <a:r>
              <a:rPr lang="en-GB" sz="1600" dirty="0">
                <a:cs typeface="Calibri"/>
              </a:rPr>
              <a:t>Vitamin K (1µg/kg body weight) - </a:t>
            </a:r>
            <a:r>
              <a:rPr lang="en-GB" sz="1600" dirty="0">
                <a:ea typeface="+mn-lt"/>
                <a:cs typeface="+mn-lt"/>
              </a:rPr>
              <a:t>turnip, broccoli, spinach, kale, dairy, meat, chicken</a:t>
            </a:r>
          </a:p>
          <a:p>
            <a:pPr marL="285750" indent="-285750">
              <a:buFont typeface="Arial"/>
              <a:buChar char="•"/>
            </a:pPr>
            <a:r>
              <a:rPr lang="en-GB" sz="1600" dirty="0">
                <a:cs typeface="Calibri"/>
              </a:rPr>
              <a:t>Phosphorous (550mg/d) - red meat, dairy, bread, oats</a:t>
            </a:r>
          </a:p>
          <a:p>
            <a:pPr marL="285750" indent="-285750">
              <a:buFont typeface="Arial"/>
              <a:buChar char="•"/>
            </a:pPr>
            <a:r>
              <a:rPr lang="en-GB" sz="1600" dirty="0">
                <a:cs typeface="Calibri"/>
              </a:rPr>
              <a:t>Magnesium (270mg/d)– seeds, wholegrains, almonds and beans</a:t>
            </a:r>
          </a:p>
        </p:txBody>
      </p:sp>
      <p:sp>
        <p:nvSpPr>
          <p:cNvPr id="6" name="TextBox 5">
            <a:extLst>
              <a:ext uri="{FF2B5EF4-FFF2-40B4-BE49-F238E27FC236}">
                <a16:creationId xmlns:a16="http://schemas.microsoft.com/office/drawing/2014/main" id="{396F2869-21A6-FAA0-15D8-9F9CAB4F795C}"/>
              </a:ext>
            </a:extLst>
          </p:cNvPr>
          <p:cNvSpPr txBox="1"/>
          <p:nvPr/>
        </p:nvSpPr>
        <p:spPr>
          <a:xfrm>
            <a:off x="7756278" y="2550392"/>
            <a:ext cx="308517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u="sng" dirty="0">
                <a:cs typeface="Calibri"/>
              </a:rPr>
              <a:t>Heart Health</a:t>
            </a:r>
          </a:p>
          <a:p>
            <a:pPr marL="285750" indent="-285750">
              <a:buFont typeface="Arial"/>
              <a:buChar char="•"/>
            </a:pPr>
            <a:r>
              <a:rPr lang="en-GB" sz="1600" dirty="0">
                <a:cs typeface="Calibri"/>
              </a:rPr>
              <a:t>Saturated fat -&gt; Unsaturated</a:t>
            </a:r>
          </a:p>
          <a:p>
            <a:pPr marL="285750" indent="-285750">
              <a:buFont typeface="Arial"/>
              <a:buChar char="•"/>
            </a:pPr>
            <a:r>
              <a:rPr lang="en-GB" sz="1600" dirty="0">
                <a:cs typeface="Calibri"/>
              </a:rPr>
              <a:t>Wholegrains</a:t>
            </a:r>
          </a:p>
          <a:p>
            <a:pPr marL="285750" indent="-285750">
              <a:buFont typeface="Arial"/>
              <a:buChar char="•"/>
            </a:pPr>
            <a:r>
              <a:rPr lang="en-GB" sz="1600" dirty="0">
                <a:cs typeface="Calibri"/>
              </a:rPr>
              <a:t>5-a-day at least</a:t>
            </a:r>
          </a:p>
          <a:p>
            <a:pPr marL="285750" indent="-285750">
              <a:buFont typeface="Arial"/>
              <a:buChar char="•"/>
            </a:pPr>
            <a:r>
              <a:rPr lang="en-GB" sz="1600" dirty="0">
                <a:cs typeface="Calibri"/>
              </a:rPr>
              <a:t>2 portions of fish/week, or else Omega-3 supplementation</a:t>
            </a:r>
          </a:p>
          <a:p>
            <a:pPr marL="285750" indent="-285750">
              <a:buFont typeface="Arial"/>
              <a:buChar char="•"/>
            </a:pPr>
            <a:r>
              <a:rPr lang="en-GB" sz="1600" dirty="0">
                <a:ea typeface="+mn-lt"/>
                <a:cs typeface="+mn-lt"/>
              </a:rPr>
              <a:t>4 portions of unsalted nuts, seeds and legumes each week</a:t>
            </a:r>
          </a:p>
          <a:p>
            <a:pPr marL="285750" indent="-285750">
              <a:buFont typeface="Arial"/>
              <a:buChar char="•"/>
            </a:pPr>
            <a:r>
              <a:rPr lang="en-GB" sz="1600" dirty="0">
                <a:cs typeface="Calibri"/>
              </a:rPr>
              <a:t>Limit salt and sugar</a:t>
            </a:r>
          </a:p>
          <a:p>
            <a:pPr marL="285750" indent="-285750">
              <a:buFont typeface="Arial"/>
              <a:buChar char="•"/>
            </a:pPr>
            <a:r>
              <a:rPr lang="en-GB" sz="1600" dirty="0">
                <a:cs typeface="Calibri"/>
              </a:rPr>
              <a:t>Limit alcohol to 14units throughout the week</a:t>
            </a:r>
          </a:p>
          <a:p>
            <a:pPr marL="285750" indent="-285750">
              <a:buFont typeface="Arial"/>
              <a:buChar char="•"/>
            </a:pPr>
            <a:r>
              <a:rPr lang="en-GB" sz="1600" dirty="0">
                <a:cs typeface="Calibri"/>
              </a:rPr>
              <a:t>Limit stress</a:t>
            </a:r>
          </a:p>
          <a:p>
            <a:endParaRPr lang="en-GB" dirty="0">
              <a:cs typeface="Calibri"/>
            </a:endParaRPr>
          </a:p>
        </p:txBody>
      </p:sp>
    </p:spTree>
    <p:extLst>
      <p:ext uri="{BB962C8B-B14F-4D97-AF65-F5344CB8AC3E}">
        <p14:creationId xmlns:p14="http://schemas.microsoft.com/office/powerpoint/2010/main" val="242379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F5F3B-875B-B7A0-F1DE-9AD101C33DF6}"/>
              </a:ext>
            </a:extLst>
          </p:cNvPr>
          <p:cNvSpPr>
            <a:spLocks noGrp="1"/>
          </p:cNvSpPr>
          <p:nvPr>
            <p:ph type="title"/>
          </p:nvPr>
        </p:nvSpPr>
        <p:spPr/>
        <p:txBody>
          <a:bodyPr/>
          <a:lstStyle/>
          <a:p>
            <a:r>
              <a:rPr lang="en-GB" dirty="0">
                <a:cs typeface="Calibri Light"/>
              </a:rPr>
              <a:t>Questions</a:t>
            </a:r>
            <a:endParaRPr lang="en-GB" dirty="0"/>
          </a:p>
        </p:txBody>
      </p:sp>
      <p:sp>
        <p:nvSpPr>
          <p:cNvPr id="3" name="Content Placeholder 2">
            <a:extLst>
              <a:ext uri="{FF2B5EF4-FFF2-40B4-BE49-F238E27FC236}">
                <a16:creationId xmlns:a16="http://schemas.microsoft.com/office/drawing/2014/main" id="{9519987D-9FB1-BC42-E140-A0A630B69C8F}"/>
              </a:ext>
            </a:extLst>
          </p:cNvPr>
          <p:cNvSpPr>
            <a:spLocks noGrp="1"/>
          </p:cNvSpPr>
          <p:nvPr>
            <p:ph idx="1"/>
          </p:nvPr>
        </p:nvSpPr>
        <p:spPr/>
        <p:txBody>
          <a:bodyPr vert="horz" lIns="91440" tIns="45720" rIns="91440" bIns="45720" rtlCol="0" anchor="t">
            <a:normAutofit/>
          </a:bodyPr>
          <a:lstStyle/>
          <a:p>
            <a:r>
              <a:rPr lang="en-GB" dirty="0">
                <a:ea typeface="+mn-lt"/>
                <a:cs typeface="+mn-lt"/>
              </a:rPr>
              <a:t>For a throat that is sometimes a bit drier... what would be advised?</a:t>
            </a:r>
          </a:p>
          <a:p>
            <a:endParaRPr lang="en-GB" dirty="0">
              <a:ea typeface="+mn-lt"/>
              <a:cs typeface="+mn-lt"/>
            </a:endParaRPr>
          </a:p>
          <a:p>
            <a:endParaRPr lang="en-GB" dirty="0">
              <a:ea typeface="+mn-lt"/>
              <a:cs typeface="+mn-lt"/>
            </a:endParaRPr>
          </a:p>
          <a:p>
            <a:endParaRPr lang="en-GB" dirty="0">
              <a:ea typeface="+mn-lt"/>
              <a:cs typeface="+mn-lt"/>
            </a:endParaRPr>
          </a:p>
          <a:p>
            <a:r>
              <a:rPr lang="en-GB" dirty="0">
                <a:ea typeface="+mn-lt"/>
                <a:cs typeface="+mn-lt"/>
              </a:rPr>
              <a:t>Are there any foods to target to help or ones to avoid that will hinder feeling clear headed or for joint pain.</a:t>
            </a:r>
          </a:p>
        </p:txBody>
      </p:sp>
    </p:spTree>
    <p:extLst>
      <p:ext uri="{BB962C8B-B14F-4D97-AF65-F5344CB8AC3E}">
        <p14:creationId xmlns:p14="http://schemas.microsoft.com/office/powerpoint/2010/main" val="1425348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B1D1-785B-7643-F632-3320A3F496DD}"/>
              </a:ext>
            </a:extLst>
          </p:cNvPr>
          <p:cNvSpPr>
            <a:spLocks noGrp="1"/>
          </p:cNvSpPr>
          <p:nvPr>
            <p:ph type="title"/>
          </p:nvPr>
        </p:nvSpPr>
        <p:spPr/>
        <p:txBody>
          <a:bodyPr/>
          <a:lstStyle/>
          <a:p>
            <a:r>
              <a:rPr lang="en-GB" dirty="0">
                <a:cs typeface="Calibri Light"/>
              </a:rPr>
              <a:t>Questions</a:t>
            </a:r>
            <a:endParaRPr lang="en-GB" dirty="0"/>
          </a:p>
        </p:txBody>
      </p:sp>
      <p:sp>
        <p:nvSpPr>
          <p:cNvPr id="3" name="Content Placeholder 2">
            <a:extLst>
              <a:ext uri="{FF2B5EF4-FFF2-40B4-BE49-F238E27FC236}">
                <a16:creationId xmlns:a16="http://schemas.microsoft.com/office/drawing/2014/main" id="{58ED2CC7-F92A-9489-5BB8-9607F6504D05}"/>
              </a:ext>
            </a:extLst>
          </p:cNvPr>
          <p:cNvSpPr>
            <a:spLocks noGrp="1"/>
          </p:cNvSpPr>
          <p:nvPr>
            <p:ph idx="1"/>
          </p:nvPr>
        </p:nvSpPr>
        <p:spPr/>
        <p:txBody>
          <a:bodyPr vert="horz" lIns="91440" tIns="45720" rIns="91440" bIns="45720" rtlCol="0" anchor="t">
            <a:normAutofit/>
          </a:bodyPr>
          <a:lstStyle/>
          <a:p>
            <a:r>
              <a:rPr lang="en-GB" dirty="0">
                <a:ea typeface="+mn-lt"/>
                <a:cs typeface="+mn-lt"/>
              </a:rPr>
              <a:t>Any patterns for eating to avoid in order to promote good sleep.</a:t>
            </a:r>
          </a:p>
          <a:p>
            <a:endParaRPr lang="en-GB" dirty="0">
              <a:ea typeface="+mn-lt"/>
              <a:cs typeface="+mn-lt"/>
            </a:endParaRPr>
          </a:p>
          <a:p>
            <a:endParaRPr lang="en-GB" dirty="0">
              <a:ea typeface="+mn-lt"/>
              <a:cs typeface="+mn-lt"/>
            </a:endParaRPr>
          </a:p>
          <a:p>
            <a:endParaRPr lang="en-GB" dirty="0">
              <a:ea typeface="+mn-lt"/>
              <a:cs typeface="+mn-lt"/>
            </a:endParaRPr>
          </a:p>
          <a:p>
            <a:r>
              <a:rPr lang="en-GB" dirty="0">
                <a:ea typeface="+mn-lt"/>
                <a:cs typeface="+mn-lt"/>
              </a:rPr>
              <a:t>Any foods that are good for mood swings and anxiety? I avoid caffeine and sugary food but is there anything I should eat more of that will help with mood fluctuations</a:t>
            </a:r>
          </a:p>
          <a:p>
            <a:endParaRPr lang="en-GB" dirty="0">
              <a:ea typeface="+mn-lt"/>
              <a:cs typeface="+mn-lt"/>
            </a:endParaRPr>
          </a:p>
          <a:p>
            <a:endParaRPr lang="en-GB" dirty="0">
              <a:ea typeface="+mn-lt"/>
              <a:cs typeface="+mn-lt"/>
            </a:endParaRPr>
          </a:p>
          <a:p>
            <a:endParaRPr lang="en-GB" dirty="0">
              <a:ea typeface="+mn-lt"/>
              <a:cs typeface="+mn-lt"/>
            </a:endParaRPr>
          </a:p>
          <a:p>
            <a:endParaRPr lang="en-GB" dirty="0">
              <a:ea typeface="+mn-lt"/>
              <a:cs typeface="+mn-lt"/>
            </a:endParaRPr>
          </a:p>
          <a:p>
            <a:pPr marL="0" indent="0">
              <a:buNone/>
            </a:pPr>
            <a:endParaRPr lang="en-GB" dirty="0">
              <a:ea typeface="+mn-lt"/>
              <a:cs typeface="+mn-lt"/>
            </a:endParaRPr>
          </a:p>
        </p:txBody>
      </p:sp>
    </p:spTree>
    <p:extLst>
      <p:ext uri="{BB962C8B-B14F-4D97-AF65-F5344CB8AC3E}">
        <p14:creationId xmlns:p14="http://schemas.microsoft.com/office/powerpoint/2010/main" val="1402857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48FB-9848-EE74-93EC-F362E17ACCFB}"/>
              </a:ext>
            </a:extLst>
          </p:cNvPr>
          <p:cNvSpPr>
            <a:spLocks noGrp="1"/>
          </p:cNvSpPr>
          <p:nvPr>
            <p:ph type="title"/>
          </p:nvPr>
        </p:nvSpPr>
        <p:spPr/>
        <p:txBody>
          <a:bodyPr/>
          <a:lstStyle/>
          <a:p>
            <a:r>
              <a:rPr lang="en-GB"/>
              <a:t>Links </a:t>
            </a:r>
          </a:p>
        </p:txBody>
      </p:sp>
      <p:sp>
        <p:nvSpPr>
          <p:cNvPr id="3" name="Content Placeholder 2">
            <a:extLst>
              <a:ext uri="{FF2B5EF4-FFF2-40B4-BE49-F238E27FC236}">
                <a16:creationId xmlns:a16="http://schemas.microsoft.com/office/drawing/2014/main" id="{CFF338AE-7611-3891-3C10-33CBEDE8F31B}"/>
              </a:ext>
            </a:extLst>
          </p:cNvPr>
          <p:cNvSpPr>
            <a:spLocks noGrp="1"/>
          </p:cNvSpPr>
          <p:nvPr>
            <p:ph idx="1"/>
          </p:nvPr>
        </p:nvSpPr>
        <p:spPr/>
        <p:txBody>
          <a:bodyPr vert="horz" lIns="91440" tIns="45720" rIns="91440" bIns="45720" rtlCol="0" anchor="t">
            <a:normAutofit/>
          </a:bodyPr>
          <a:lstStyle/>
          <a:p>
            <a:pPr marL="344170" indent="-337820"/>
            <a:r>
              <a:rPr lang="en-GB" dirty="0">
                <a:ea typeface="+mn-lt"/>
                <a:cs typeface="+mn-lt"/>
                <a:hlinkClick r:id="rId2"/>
              </a:rPr>
              <a:t>https://www.bda.uk.com/resource/menopause-diet.html</a:t>
            </a:r>
            <a:endParaRPr lang="en-GB" dirty="0">
              <a:ea typeface="+mn-lt"/>
              <a:cs typeface="+mn-lt"/>
            </a:endParaRPr>
          </a:p>
          <a:p>
            <a:pPr marL="344170" indent="-337820"/>
            <a:r>
              <a:rPr lang="en-GB" dirty="0">
                <a:ea typeface="+mn-lt"/>
                <a:cs typeface="+mn-lt"/>
                <a:hlinkClick r:id="rId3"/>
              </a:rPr>
              <a:t>https://www.themenopausedietitian.co.uk/</a:t>
            </a:r>
            <a:endParaRPr lang="en-GB" dirty="0">
              <a:ea typeface="+mn-lt"/>
              <a:cs typeface="+mn-lt"/>
            </a:endParaRPr>
          </a:p>
          <a:p>
            <a:pPr marL="344170" indent="-337820"/>
            <a:r>
              <a:rPr lang="en-GB" dirty="0">
                <a:ea typeface="+mn-lt"/>
                <a:cs typeface="+mn-lt"/>
                <a:hlinkClick r:id="rId4"/>
              </a:rPr>
              <a:t>Diet &amp; Menopause - The Food Medic</a:t>
            </a:r>
            <a:endParaRPr lang="en-GB" dirty="0">
              <a:ea typeface="+mn-lt"/>
              <a:cs typeface="+mn-lt"/>
            </a:endParaRPr>
          </a:p>
          <a:p>
            <a:pPr marL="344170" indent="-337820"/>
            <a:r>
              <a:rPr lang="en-GB" dirty="0">
                <a:ea typeface="+mn-lt"/>
                <a:cs typeface="+mn-lt"/>
                <a:hlinkClick r:id="rId5"/>
              </a:rPr>
              <a:t>https://www.sleepstation.org.uk/articles/health/menopause-and-sleep/</a:t>
            </a:r>
            <a:endParaRPr lang="en-GB" dirty="0">
              <a:ea typeface="+mn-lt"/>
              <a:cs typeface="+mn-lt"/>
            </a:endParaRPr>
          </a:p>
          <a:p>
            <a:pPr marL="344170" indent="-337820"/>
            <a:r>
              <a:rPr lang="en-GB" dirty="0">
                <a:hlinkClick r:id="rId6"/>
              </a:rPr>
              <a:t>Full article: Understanding weight gain at menopause (tandfonline.com)</a:t>
            </a:r>
            <a:br>
              <a:rPr lang="en-GB" dirty="0">
                <a:ea typeface="+mn-lt"/>
                <a:cs typeface="+mn-lt"/>
              </a:rPr>
            </a:br>
            <a:endParaRPr lang="en-GB" dirty="0">
              <a:ea typeface="+mn-lt"/>
              <a:cs typeface="+mn-lt"/>
            </a:endParaRPr>
          </a:p>
        </p:txBody>
      </p:sp>
    </p:spTree>
    <p:extLst>
      <p:ext uri="{BB962C8B-B14F-4D97-AF65-F5344CB8AC3E}">
        <p14:creationId xmlns:p14="http://schemas.microsoft.com/office/powerpoint/2010/main" val="3031014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 up image of hands applauding">
            <a:extLst>
              <a:ext uri="{FF2B5EF4-FFF2-40B4-BE49-F238E27FC236}">
                <a16:creationId xmlns:a16="http://schemas.microsoft.com/office/drawing/2014/main" id="{67A8DAA0-AB6A-CB15-E9A5-4878C74A09BE}"/>
              </a:ext>
            </a:extLst>
          </p:cNvPr>
          <p:cNvPicPr>
            <a:picLocks noChangeAspect="1"/>
          </p:cNvPicPr>
          <p:nvPr/>
        </p:nvPicPr>
        <p:blipFill rotWithShape="1">
          <a:blip r:embed="rId2"/>
          <a:srcRect l="7090" r="16204" b="9083"/>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147BD0-80C6-91F6-256F-F79E2B6852D8}"/>
              </a:ext>
            </a:extLst>
          </p:cNvPr>
          <p:cNvSpPr>
            <a:spLocks noGrp="1"/>
          </p:cNvSpPr>
          <p:nvPr>
            <p:ph type="ctrTitle"/>
          </p:nvPr>
        </p:nvSpPr>
        <p:spPr>
          <a:xfrm>
            <a:off x="477981" y="1122363"/>
            <a:ext cx="6111804" cy="3204134"/>
          </a:xfrm>
        </p:spPr>
        <p:txBody>
          <a:bodyPr anchor="b">
            <a:normAutofit/>
          </a:bodyPr>
          <a:lstStyle/>
          <a:p>
            <a:pPr algn="l"/>
            <a:r>
              <a:rPr lang="en-GB" sz="4800">
                <a:cs typeface="Calibri Light"/>
              </a:rPr>
              <a:t>Thank you for listening!</a:t>
            </a:r>
            <a:endParaRPr lang="en-GB" sz="4800"/>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41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CAF1B-C0FA-86E8-33EE-BB6576DA52DF}"/>
              </a:ext>
            </a:extLst>
          </p:cNvPr>
          <p:cNvSpPr>
            <a:spLocks noGrp="1"/>
          </p:cNvSpPr>
          <p:nvPr>
            <p:ph type="title"/>
          </p:nvPr>
        </p:nvSpPr>
        <p:spPr>
          <a:xfrm>
            <a:off x="686834" y="1153572"/>
            <a:ext cx="3200400" cy="4461163"/>
          </a:xfrm>
        </p:spPr>
        <p:txBody>
          <a:bodyPr>
            <a:normAutofit/>
          </a:bodyPr>
          <a:lstStyle/>
          <a:p>
            <a:r>
              <a:rPr lang="en-GB">
                <a:solidFill>
                  <a:srgbClr val="FFFFFF"/>
                </a:solidFill>
                <a:cs typeface="Calibri Light"/>
              </a:rPr>
              <a:t>Outcomes</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ACA1B81-8E98-4CA9-FB38-C97F90385D64}"/>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514350" indent="-514350">
              <a:buAutoNum type="arabicPeriod"/>
            </a:pPr>
            <a:r>
              <a:rPr lang="en-GB" dirty="0">
                <a:cs typeface="Calibri"/>
              </a:rPr>
              <a:t>Effects of menopause</a:t>
            </a:r>
            <a:endParaRPr lang="en-US"/>
          </a:p>
          <a:p>
            <a:pPr marL="514350" indent="-514350">
              <a:buAutoNum type="arabicPeriod"/>
            </a:pPr>
            <a:r>
              <a:rPr lang="en-GB" dirty="0">
                <a:cs typeface="Calibri"/>
              </a:rPr>
              <a:t>Menopause and dietary impact – weight gain, bone health, heart health, hot flushes.</a:t>
            </a:r>
          </a:p>
          <a:p>
            <a:pPr marL="514350" indent="-514350">
              <a:buAutoNum type="arabicPeriod"/>
            </a:pPr>
            <a:r>
              <a:rPr lang="en-GB" dirty="0">
                <a:cs typeface="Calibri"/>
              </a:rPr>
              <a:t>Importance of sleep</a:t>
            </a:r>
          </a:p>
          <a:p>
            <a:pPr marL="514350" indent="-514350">
              <a:buAutoNum type="arabicPeriod"/>
            </a:pPr>
            <a:r>
              <a:rPr lang="en-GB" dirty="0">
                <a:cs typeface="Calibri"/>
              </a:rPr>
              <a:t>Questions</a:t>
            </a:r>
          </a:p>
          <a:p>
            <a:pPr marL="514350" indent="-514350">
              <a:buAutoNum type="arabicPeriod"/>
            </a:pPr>
            <a:r>
              <a:rPr lang="en-GB" dirty="0">
                <a:cs typeface="Calibri"/>
              </a:rPr>
              <a:t>Useful resources</a:t>
            </a:r>
          </a:p>
          <a:p>
            <a:pPr marL="514350" indent="-514350">
              <a:buAutoNum type="arabicPeriod"/>
            </a:pPr>
            <a:endParaRPr lang="en-GB" dirty="0">
              <a:cs typeface="Calibri"/>
            </a:endParaRPr>
          </a:p>
        </p:txBody>
      </p:sp>
    </p:spTree>
    <p:extLst>
      <p:ext uri="{BB962C8B-B14F-4D97-AF65-F5344CB8AC3E}">
        <p14:creationId xmlns:p14="http://schemas.microsoft.com/office/powerpoint/2010/main" val="3494087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Arc 27">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80FB3222-24FB-7D53-0F09-6C85339935F3}"/>
              </a:ext>
            </a:extLst>
          </p:cNvPr>
          <p:cNvSpPr>
            <a:spLocks noGrp="1"/>
          </p:cNvSpPr>
          <p:nvPr>
            <p:ph type="title"/>
          </p:nvPr>
        </p:nvSpPr>
        <p:spPr>
          <a:xfrm>
            <a:off x="838200" y="365125"/>
            <a:ext cx="10515600" cy="1325563"/>
          </a:xfrm>
        </p:spPr>
        <p:txBody>
          <a:bodyPr>
            <a:normAutofit/>
          </a:bodyPr>
          <a:lstStyle/>
          <a:p>
            <a:r>
              <a:rPr lang="en-GB">
                <a:cs typeface="Calibri Light"/>
              </a:rPr>
              <a:t>Effects of Menopause</a:t>
            </a:r>
            <a:endParaRPr lang="en-GB"/>
          </a:p>
        </p:txBody>
      </p:sp>
      <p:sp>
        <p:nvSpPr>
          <p:cNvPr id="3" name="Content Placeholder 2">
            <a:extLst>
              <a:ext uri="{FF2B5EF4-FFF2-40B4-BE49-F238E27FC236}">
                <a16:creationId xmlns:a16="http://schemas.microsoft.com/office/drawing/2014/main" id="{06A66DB1-D29E-9864-0D4A-C9E62D2BE52A}"/>
              </a:ext>
            </a:extLst>
          </p:cNvPr>
          <p:cNvSpPr>
            <a:spLocks noGrp="1"/>
          </p:cNvSpPr>
          <p:nvPr>
            <p:ph idx="1"/>
          </p:nvPr>
        </p:nvSpPr>
        <p:spPr>
          <a:xfrm>
            <a:off x="838200" y="1825625"/>
            <a:ext cx="5393361" cy="4351338"/>
          </a:xfrm>
        </p:spPr>
        <p:txBody>
          <a:bodyPr vert="horz" lIns="91440" tIns="45720" rIns="91440" bIns="45720" rtlCol="0">
            <a:normAutofit/>
          </a:bodyPr>
          <a:lstStyle/>
          <a:p>
            <a:pPr marL="0" indent="0">
              <a:buNone/>
            </a:pPr>
            <a:r>
              <a:rPr lang="en-GB" sz="2400">
                <a:cs typeface="Calibri" panose="020F0502020204030204"/>
              </a:rPr>
              <a:t>A reduction in oestrogen can lead to:</a:t>
            </a:r>
          </a:p>
          <a:p>
            <a:pPr marL="514350" indent="-514350">
              <a:buAutoNum type="arabicPeriod"/>
            </a:pPr>
            <a:r>
              <a:rPr lang="en-GB" sz="2400">
                <a:cs typeface="Calibri" panose="020F0502020204030204"/>
              </a:rPr>
              <a:t>Weight gain (especially abdominal)</a:t>
            </a:r>
          </a:p>
          <a:p>
            <a:pPr marL="514350" indent="-514350">
              <a:buAutoNum type="arabicPeriod"/>
            </a:pPr>
            <a:r>
              <a:rPr lang="en-GB" sz="2400">
                <a:cs typeface="Calibri" panose="020F0502020204030204"/>
              </a:rPr>
              <a:t>Increased level of bloods fats</a:t>
            </a:r>
          </a:p>
          <a:p>
            <a:pPr marL="514350" indent="-514350">
              <a:buAutoNum type="arabicPeriod"/>
            </a:pPr>
            <a:r>
              <a:rPr lang="en-GB" sz="2400">
                <a:cs typeface="Calibri" panose="020F0502020204030204"/>
              </a:rPr>
              <a:t>Changes in carbohydrate metabolism – increased insulin resistance </a:t>
            </a:r>
          </a:p>
          <a:p>
            <a:pPr marL="514350" indent="-514350">
              <a:buAutoNum type="arabicPeriod"/>
            </a:pPr>
            <a:r>
              <a:rPr lang="en-GB" sz="2400">
                <a:cs typeface="Calibri" panose="020F0502020204030204"/>
              </a:rPr>
              <a:t>Reduced bone density</a:t>
            </a:r>
          </a:p>
          <a:p>
            <a:pPr marL="514350" indent="-514350">
              <a:buAutoNum type="arabicPeriod"/>
            </a:pPr>
            <a:r>
              <a:rPr lang="en-GB" sz="2400">
                <a:cs typeface="Calibri" panose="020F0502020204030204"/>
              </a:rPr>
              <a:t>Hot flushes</a:t>
            </a:r>
          </a:p>
          <a:p>
            <a:pPr marL="514350" indent="-514350">
              <a:buAutoNum type="arabicPeriod"/>
            </a:pPr>
            <a:r>
              <a:rPr lang="en-GB" sz="2400">
                <a:cs typeface="Calibri" panose="020F0502020204030204"/>
              </a:rPr>
              <a:t>Sleep difficulties</a:t>
            </a:r>
          </a:p>
          <a:p>
            <a:pPr marL="514350" indent="-514350">
              <a:buAutoNum type="arabicPeriod"/>
            </a:pPr>
            <a:r>
              <a:rPr lang="en-GB" sz="2400">
                <a:cs typeface="Calibri" panose="020F0502020204030204"/>
              </a:rPr>
              <a:t>Mood changes</a:t>
            </a:r>
          </a:p>
        </p:txBody>
      </p:sp>
      <p:sp>
        <p:nvSpPr>
          <p:cNvPr id="30"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4" descr="Diagram&#10;&#10;Description automatically generated">
            <a:extLst>
              <a:ext uri="{FF2B5EF4-FFF2-40B4-BE49-F238E27FC236}">
                <a16:creationId xmlns:a16="http://schemas.microsoft.com/office/drawing/2014/main" id="{C291D5EF-F61E-C7E0-BCD1-32C1C0165FFE}"/>
              </a:ext>
            </a:extLst>
          </p:cNvPr>
          <p:cNvPicPr>
            <a:picLocks noChangeAspect="1"/>
          </p:cNvPicPr>
          <p:nvPr/>
        </p:nvPicPr>
        <p:blipFill>
          <a:blip r:embed="rId2"/>
          <a:stretch>
            <a:fillRect/>
          </a:stretch>
        </p:blipFill>
        <p:spPr>
          <a:xfrm>
            <a:off x="6940629" y="1885908"/>
            <a:ext cx="4588485" cy="3080176"/>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Tree>
    <p:extLst>
      <p:ext uri="{BB962C8B-B14F-4D97-AF65-F5344CB8AC3E}">
        <p14:creationId xmlns:p14="http://schemas.microsoft.com/office/powerpoint/2010/main" val="2481133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868D-0EB7-C5CE-1255-C1EDE0199E18}"/>
              </a:ext>
            </a:extLst>
          </p:cNvPr>
          <p:cNvSpPr>
            <a:spLocks noGrp="1"/>
          </p:cNvSpPr>
          <p:nvPr>
            <p:ph type="title"/>
          </p:nvPr>
        </p:nvSpPr>
        <p:spPr>
          <a:xfrm>
            <a:off x="640080" y="325369"/>
            <a:ext cx="4368602" cy="1956841"/>
          </a:xfrm>
        </p:spPr>
        <p:txBody>
          <a:bodyPr anchor="b">
            <a:normAutofit/>
          </a:bodyPr>
          <a:lstStyle/>
          <a:p>
            <a:r>
              <a:rPr lang="en-GB" sz="4200"/>
              <a:t>How can diet &amp; lifestyle changes help?</a:t>
            </a:r>
          </a:p>
        </p:txBody>
      </p:sp>
      <p:sp>
        <p:nvSpPr>
          <p:cNvPr id="3" name="Content Placeholder 2">
            <a:extLst>
              <a:ext uri="{FF2B5EF4-FFF2-40B4-BE49-F238E27FC236}">
                <a16:creationId xmlns:a16="http://schemas.microsoft.com/office/drawing/2014/main" id="{6CAC9127-961B-3842-AC3E-22ADD5EAD83D}"/>
              </a:ext>
            </a:extLst>
          </p:cNvPr>
          <p:cNvSpPr>
            <a:spLocks noGrp="1"/>
          </p:cNvSpPr>
          <p:nvPr>
            <p:ph idx="1"/>
          </p:nvPr>
        </p:nvSpPr>
        <p:spPr>
          <a:xfrm>
            <a:off x="640080" y="2872899"/>
            <a:ext cx="4243589" cy="3320668"/>
          </a:xfrm>
        </p:spPr>
        <p:txBody>
          <a:bodyPr vert="horz" lIns="91440" tIns="45720" rIns="91440" bIns="45720" rtlCol="0">
            <a:normAutofit/>
          </a:bodyPr>
          <a:lstStyle/>
          <a:p>
            <a:endParaRPr lang="en-GB" sz="2200"/>
          </a:p>
          <a:p>
            <a:endParaRPr lang="en-GB" sz="2200"/>
          </a:p>
        </p:txBody>
      </p:sp>
      <p:pic>
        <p:nvPicPr>
          <p:cNvPr id="5" name="Picture 4" descr="A group of people sitting around a table outside&#10;&#10;Description automatically generated">
            <a:extLst>
              <a:ext uri="{FF2B5EF4-FFF2-40B4-BE49-F238E27FC236}">
                <a16:creationId xmlns:a16="http://schemas.microsoft.com/office/drawing/2014/main" id="{E04620AE-547D-7E01-05AF-741A79162AAD}"/>
              </a:ext>
            </a:extLst>
          </p:cNvPr>
          <p:cNvPicPr>
            <a:picLocks noChangeAspect="1"/>
          </p:cNvPicPr>
          <p:nvPr/>
        </p:nvPicPr>
        <p:blipFill rotWithShape="1">
          <a:blip r:embed="rId2"/>
          <a:srcRect l="12432" r="2061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2811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EAE7B70-BCC0-1C46-1865-FFDCF04551BC}"/>
              </a:ext>
            </a:extLst>
          </p:cNvPr>
          <p:cNvSpPr>
            <a:spLocks noGrp="1"/>
          </p:cNvSpPr>
          <p:nvPr>
            <p:ph type="title"/>
          </p:nvPr>
        </p:nvSpPr>
        <p:spPr>
          <a:xfrm>
            <a:off x="838200" y="365125"/>
            <a:ext cx="10515600" cy="1325563"/>
          </a:xfrm>
        </p:spPr>
        <p:txBody>
          <a:bodyPr>
            <a:normAutofit/>
          </a:bodyPr>
          <a:lstStyle/>
          <a:p>
            <a:r>
              <a:rPr lang="en-GB" dirty="0">
                <a:cs typeface="Calibri Light"/>
              </a:rPr>
              <a:t>Weight Gain</a:t>
            </a:r>
            <a:endParaRPr lang="en-GB"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D50D4D8-1928-EF01-9D6C-91DEF71E3F67}"/>
              </a:ext>
            </a:extLst>
          </p:cNvPr>
          <p:cNvSpPr>
            <a:spLocks noGrp="1"/>
          </p:cNvSpPr>
          <p:nvPr>
            <p:ph idx="1"/>
          </p:nvPr>
        </p:nvSpPr>
        <p:spPr>
          <a:xfrm>
            <a:off x="838200" y="1825625"/>
            <a:ext cx="10515600" cy="4351338"/>
          </a:xfrm>
        </p:spPr>
        <p:txBody>
          <a:bodyPr vert="horz" lIns="91440" tIns="45720" rIns="91440" bIns="45720" rtlCol="0">
            <a:normAutofit/>
          </a:bodyPr>
          <a:lstStyle/>
          <a:p>
            <a:r>
              <a:rPr lang="en-GB" dirty="0">
                <a:cs typeface="Calibri"/>
              </a:rPr>
              <a:t>Most people gain weight with age as our basal metabolic rate slows.</a:t>
            </a:r>
          </a:p>
          <a:p>
            <a:r>
              <a:rPr lang="en-GB" dirty="0">
                <a:cs typeface="Calibri"/>
              </a:rPr>
              <a:t>Furthermore, lowered oestrogen is associated with loss of LBM and increase in FM.</a:t>
            </a:r>
          </a:p>
          <a:p>
            <a:r>
              <a:rPr lang="en-GB" dirty="0">
                <a:cs typeface="Calibri"/>
              </a:rPr>
              <a:t>Fat cells produce a weaker form of oestrogen naturally, therefore, the body tries to compensate with this.</a:t>
            </a:r>
          </a:p>
          <a:p>
            <a:r>
              <a:rPr lang="en-GB" dirty="0">
                <a:cs typeface="Calibri"/>
              </a:rPr>
              <a:t>Increased abdominal fat</a:t>
            </a:r>
          </a:p>
          <a:p>
            <a:r>
              <a:rPr lang="en-GB" dirty="0">
                <a:cs typeface="Calibri"/>
              </a:rPr>
              <a:t>Can lead to insulin resistance - body produces more insulin and insulin is associated with fat storage.</a:t>
            </a:r>
          </a:p>
        </p:txBody>
      </p:sp>
    </p:spTree>
    <p:extLst>
      <p:ext uri="{BB962C8B-B14F-4D97-AF65-F5344CB8AC3E}">
        <p14:creationId xmlns:p14="http://schemas.microsoft.com/office/powerpoint/2010/main" val="1550593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AEACA-1349-7834-2D2C-519DE25B5926}"/>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Bone Health</a:t>
            </a:r>
          </a:p>
        </p:txBody>
      </p:sp>
      <p:sp>
        <p:nvSpPr>
          <p:cNvPr id="19" name="Rectangle 1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0D08C896-2F23-7ABA-240A-F754A88EF296}"/>
              </a:ext>
            </a:extLst>
          </p:cNvPr>
          <p:cNvSpPr>
            <a:spLocks noGrp="1"/>
          </p:cNvSpPr>
          <p:nvPr>
            <p:ph type="body" sz="half" idx="2"/>
          </p:nvPr>
        </p:nvSpPr>
        <p:spPr>
          <a:xfrm>
            <a:off x="411479" y="2688336"/>
            <a:ext cx="4498848" cy="3584448"/>
          </a:xfrm>
        </p:spPr>
        <p:txBody>
          <a:bodyPr vert="horz" lIns="91440" tIns="45720" rIns="91440" bIns="45720" rtlCol="0" anchor="t">
            <a:normAutofit/>
          </a:bodyPr>
          <a:lstStyle/>
          <a:p>
            <a:pPr indent="-228600">
              <a:buFont typeface="Arial" panose="020B0604020202020204" pitchFamily="34" charset="0"/>
              <a:buChar char="•"/>
            </a:pPr>
            <a:r>
              <a:rPr lang="en-US" sz="1800"/>
              <a:t>Related to lower levels of oestrogen and calcium consumption during pregnancies.</a:t>
            </a:r>
          </a:p>
          <a:p>
            <a:pPr indent="-228600">
              <a:buFont typeface="Arial" panose="020B0604020202020204" pitchFamily="34" charset="0"/>
              <a:buChar char="•"/>
            </a:pPr>
            <a:endParaRPr lang="en-US" sz="1800"/>
          </a:p>
          <a:p>
            <a:pPr indent="-228600">
              <a:buFont typeface="Arial" panose="020B0604020202020204" pitchFamily="34" charset="0"/>
              <a:buChar char="•"/>
            </a:pPr>
            <a:r>
              <a:rPr lang="en-US" sz="1800"/>
              <a:t>Oestrogen help prevent break down of bones.</a:t>
            </a:r>
          </a:p>
          <a:p>
            <a:pPr indent="-228600">
              <a:buFont typeface="Arial" panose="020B0604020202020204" pitchFamily="34" charset="0"/>
              <a:buChar char="•"/>
            </a:pPr>
            <a:endParaRPr lang="en-US" sz="1800"/>
          </a:p>
        </p:txBody>
      </p:sp>
      <p:pic>
        <p:nvPicPr>
          <p:cNvPr id="5" name="Picture 5" descr="A picture containing diagram&#10;&#10;Description automatically generated">
            <a:extLst>
              <a:ext uri="{FF2B5EF4-FFF2-40B4-BE49-F238E27FC236}">
                <a16:creationId xmlns:a16="http://schemas.microsoft.com/office/drawing/2014/main" id="{0B5E856F-68D1-9B1E-438A-881604703FD3}"/>
              </a:ext>
            </a:extLst>
          </p:cNvPr>
          <p:cNvPicPr>
            <a:picLocks noGrp="1" noChangeAspect="1"/>
          </p:cNvPicPr>
          <p:nvPr>
            <p:ph type="pic" idx="1"/>
          </p:nvPr>
        </p:nvPicPr>
        <p:blipFill rotWithShape="1">
          <a:blip r:embed="rId2"/>
          <a:srcRect t="6540" r="-1" b="1059"/>
          <a:stretch/>
        </p:blipFill>
        <p:spPr>
          <a:xfrm>
            <a:off x="5419564" y="55766"/>
            <a:ext cx="6772436" cy="6746478"/>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919202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390921-000B-8B12-8526-8B180624AB44}"/>
              </a:ext>
            </a:extLst>
          </p:cNvPr>
          <p:cNvSpPr>
            <a:spLocks noGrp="1"/>
          </p:cNvSpPr>
          <p:nvPr>
            <p:ph type="title"/>
          </p:nvPr>
        </p:nvSpPr>
        <p:spPr>
          <a:xfrm>
            <a:off x="630918" y="643465"/>
            <a:ext cx="3895359" cy="1846615"/>
          </a:xfrm>
        </p:spPr>
        <p:txBody>
          <a:bodyPr anchor="b">
            <a:normAutofit/>
          </a:bodyPr>
          <a:lstStyle/>
          <a:p>
            <a:r>
              <a:rPr lang="en-GB" sz="5400"/>
              <a:t>Bone Health</a:t>
            </a:r>
          </a:p>
        </p:txBody>
      </p:sp>
      <p:sp>
        <p:nvSpPr>
          <p:cNvPr id="18"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C3D0E7DD-EFEB-24CC-6D57-716C3F393005}"/>
              </a:ext>
            </a:extLst>
          </p:cNvPr>
          <p:cNvSpPr>
            <a:spLocks noGrp="1"/>
          </p:cNvSpPr>
          <p:nvPr>
            <p:ph idx="1"/>
          </p:nvPr>
        </p:nvSpPr>
        <p:spPr>
          <a:xfrm>
            <a:off x="630936" y="2807167"/>
            <a:ext cx="3895522" cy="3386399"/>
          </a:xfrm>
        </p:spPr>
        <p:txBody>
          <a:bodyPr vert="horz" lIns="91440" tIns="45720" rIns="91440" bIns="45720" rtlCol="0">
            <a:normAutofit/>
          </a:bodyPr>
          <a:lstStyle/>
          <a:p>
            <a:r>
              <a:rPr lang="en-GB" sz="2200" dirty="0">
                <a:ea typeface="+mn-lt"/>
                <a:cs typeface="+mn-lt"/>
              </a:rPr>
              <a:t>Aim 2-3 portions of calcium rich foods /d</a:t>
            </a:r>
          </a:p>
          <a:p>
            <a:r>
              <a:rPr lang="en-GB" sz="2200">
                <a:ea typeface="+mn-lt"/>
                <a:cs typeface="+mn-lt"/>
              </a:rPr>
              <a:t>Take a vitamin D supplement-10µg/d especially  in winter </a:t>
            </a:r>
            <a:endParaRPr lang="en-US" sz="2200" dirty="0">
              <a:ea typeface="+mn-lt"/>
              <a:cs typeface="+mn-lt"/>
            </a:endParaRPr>
          </a:p>
          <a:p>
            <a:r>
              <a:rPr lang="en-GB" sz="2200" dirty="0">
                <a:ea typeface="+mn-lt"/>
                <a:cs typeface="+mn-lt"/>
              </a:rPr>
              <a:t>Aim 20-25g protein /meal </a:t>
            </a:r>
          </a:p>
          <a:p>
            <a:r>
              <a:rPr lang="en-GB" sz="2200" dirty="0">
                <a:ea typeface="+mn-lt"/>
                <a:cs typeface="+mn-lt"/>
              </a:rPr>
              <a:t>Weight bearing exercise </a:t>
            </a:r>
            <a:endParaRPr lang="en-GB" sz="2200" dirty="0"/>
          </a:p>
        </p:txBody>
      </p:sp>
      <p:pic>
        <p:nvPicPr>
          <p:cNvPr id="10" name="Picture 10" descr="A picture containing floor, indoor, toy, purple&#10;&#10;Description automatically generated">
            <a:extLst>
              <a:ext uri="{FF2B5EF4-FFF2-40B4-BE49-F238E27FC236}">
                <a16:creationId xmlns:a16="http://schemas.microsoft.com/office/drawing/2014/main" id="{D926722B-E4B7-3EC4-789D-6C069C36CD5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992624" y="342900"/>
            <a:ext cx="3099816" cy="3099816"/>
          </a:xfrm>
          <a:prstGeom prst="rect">
            <a:avLst/>
          </a:prstGeom>
        </p:spPr>
      </p:pic>
      <p:pic>
        <p:nvPicPr>
          <p:cNvPr id="7" name="Picture 7" descr="Glass of milk">
            <a:extLst>
              <a:ext uri="{FF2B5EF4-FFF2-40B4-BE49-F238E27FC236}">
                <a16:creationId xmlns:a16="http://schemas.microsoft.com/office/drawing/2014/main" id="{D8E441EC-F048-5258-5801-1565C29A8455}"/>
              </a:ext>
            </a:extLst>
          </p:cNvPr>
          <p:cNvPicPr>
            <a:picLocks noChangeAspect="1"/>
          </p:cNvPicPr>
          <p:nvPr/>
        </p:nvPicPr>
        <p:blipFill>
          <a:blip r:embed="rId4"/>
          <a:stretch>
            <a:fillRect/>
          </a:stretch>
        </p:blipFill>
        <p:spPr>
          <a:xfrm>
            <a:off x="8247888" y="307607"/>
            <a:ext cx="3785616" cy="2356545"/>
          </a:xfrm>
          <a:prstGeom prst="rect">
            <a:avLst/>
          </a:prstGeom>
        </p:spPr>
      </p:pic>
      <p:pic>
        <p:nvPicPr>
          <p:cNvPr id="9" name="Picture 9" descr="Close-up unopened pill packets">
            <a:extLst>
              <a:ext uri="{FF2B5EF4-FFF2-40B4-BE49-F238E27FC236}">
                <a16:creationId xmlns:a16="http://schemas.microsoft.com/office/drawing/2014/main" id="{FD890EF2-B65F-7863-C358-4F1C6A034A7F}"/>
              </a:ext>
            </a:extLst>
          </p:cNvPr>
          <p:cNvPicPr>
            <a:picLocks noChangeAspect="1"/>
          </p:cNvPicPr>
          <p:nvPr/>
        </p:nvPicPr>
        <p:blipFill>
          <a:blip r:embed="rId5"/>
          <a:stretch>
            <a:fillRect/>
          </a:stretch>
        </p:blipFill>
        <p:spPr>
          <a:xfrm rot="21600000">
            <a:off x="4992624" y="3975479"/>
            <a:ext cx="3099816" cy="2038129"/>
          </a:xfrm>
          <a:prstGeom prst="rect">
            <a:avLst/>
          </a:prstGeom>
        </p:spPr>
      </p:pic>
      <p:pic>
        <p:nvPicPr>
          <p:cNvPr id="8" name="Picture 8" descr="Assortment of sliced chesses">
            <a:extLst>
              <a:ext uri="{FF2B5EF4-FFF2-40B4-BE49-F238E27FC236}">
                <a16:creationId xmlns:a16="http://schemas.microsoft.com/office/drawing/2014/main" id="{17F894A9-7F33-C98D-8052-FD8D6CCA6C8A}"/>
              </a:ext>
            </a:extLst>
          </p:cNvPr>
          <p:cNvPicPr>
            <a:picLocks noChangeAspect="1"/>
          </p:cNvPicPr>
          <p:nvPr/>
        </p:nvPicPr>
        <p:blipFill>
          <a:blip r:embed="rId6"/>
          <a:stretch>
            <a:fillRect/>
          </a:stretch>
        </p:blipFill>
        <p:spPr>
          <a:xfrm rot="5400000">
            <a:off x="8711625" y="2689854"/>
            <a:ext cx="2858140" cy="3785616"/>
          </a:xfrm>
          <a:prstGeom prst="rect">
            <a:avLst/>
          </a:prstGeom>
        </p:spPr>
      </p:pic>
    </p:spTree>
    <p:extLst>
      <p:ext uri="{BB962C8B-B14F-4D97-AF65-F5344CB8AC3E}">
        <p14:creationId xmlns:p14="http://schemas.microsoft.com/office/powerpoint/2010/main" val="10924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991E-61B6-3E04-FDBA-2C4FB1CB62FD}"/>
              </a:ext>
            </a:extLst>
          </p:cNvPr>
          <p:cNvSpPr>
            <a:spLocks noGrp="1"/>
          </p:cNvSpPr>
          <p:nvPr>
            <p:ph type="title"/>
          </p:nvPr>
        </p:nvSpPr>
        <p:spPr/>
        <p:txBody>
          <a:bodyPr/>
          <a:lstStyle/>
          <a:p>
            <a:r>
              <a:rPr lang="en-GB"/>
              <a:t>Heart Health</a:t>
            </a:r>
          </a:p>
        </p:txBody>
      </p:sp>
      <p:pic>
        <p:nvPicPr>
          <p:cNvPr id="4" name="Picture 6" descr="Hands holding heart">
            <a:extLst>
              <a:ext uri="{FF2B5EF4-FFF2-40B4-BE49-F238E27FC236}">
                <a16:creationId xmlns:a16="http://schemas.microsoft.com/office/drawing/2014/main" id="{EF837077-3485-4ECF-6D32-D64860548644}"/>
              </a:ext>
            </a:extLst>
          </p:cNvPr>
          <p:cNvPicPr>
            <a:picLocks noGrp="1" noChangeAspect="1"/>
          </p:cNvPicPr>
          <p:nvPr>
            <p:ph idx="1"/>
          </p:nvPr>
        </p:nvPicPr>
        <p:blipFill>
          <a:blip r:embed="rId2"/>
          <a:stretch>
            <a:fillRect/>
          </a:stretch>
        </p:blipFill>
        <p:spPr>
          <a:xfrm>
            <a:off x="838126" y="1637477"/>
            <a:ext cx="6527007" cy="4351338"/>
          </a:xfrm>
        </p:spPr>
      </p:pic>
      <p:sp>
        <p:nvSpPr>
          <p:cNvPr id="5" name="Text Placeholder 4">
            <a:extLst>
              <a:ext uri="{FF2B5EF4-FFF2-40B4-BE49-F238E27FC236}">
                <a16:creationId xmlns:a16="http://schemas.microsoft.com/office/drawing/2014/main" id="{54EF2461-AA36-C8C5-AF32-47435767747E}"/>
              </a:ext>
            </a:extLst>
          </p:cNvPr>
          <p:cNvSpPr>
            <a:spLocks noGrp="1"/>
          </p:cNvSpPr>
          <p:nvPr>
            <p:ph type="body" sz="quarter" idx="4294967295"/>
          </p:nvPr>
        </p:nvSpPr>
        <p:spPr>
          <a:xfrm>
            <a:off x="8048625" y="1716088"/>
            <a:ext cx="4143375" cy="788987"/>
          </a:xfrm>
        </p:spPr>
        <p:txBody>
          <a:bodyPr vert="horz" lIns="91440" tIns="45720" rIns="91440" bIns="45720" rtlCol="0" anchor="t">
            <a:normAutofit/>
          </a:bodyPr>
          <a:lstStyle/>
          <a:p>
            <a:pPr marL="0" indent="0">
              <a:buNone/>
            </a:pPr>
            <a:r>
              <a:rPr lang="en-GB" dirty="0">
                <a:cs typeface="Arial"/>
              </a:rPr>
              <a:t>How to help:</a:t>
            </a:r>
            <a:endParaRPr lang="en-GB" dirty="0">
              <a:cs typeface="Calibri" panose="020F0502020204030204"/>
            </a:endParaRPr>
          </a:p>
        </p:txBody>
      </p:sp>
      <p:sp>
        <p:nvSpPr>
          <p:cNvPr id="6" name="Content Placeholder 5">
            <a:extLst>
              <a:ext uri="{FF2B5EF4-FFF2-40B4-BE49-F238E27FC236}">
                <a16:creationId xmlns:a16="http://schemas.microsoft.com/office/drawing/2014/main" id="{7E4F323C-1562-FE05-DF06-E797C067CC93}"/>
              </a:ext>
            </a:extLst>
          </p:cNvPr>
          <p:cNvSpPr>
            <a:spLocks noGrp="1"/>
          </p:cNvSpPr>
          <p:nvPr>
            <p:ph sz="quarter" idx="4294967295"/>
          </p:nvPr>
        </p:nvSpPr>
        <p:spPr>
          <a:xfrm>
            <a:off x="7841369" y="2391481"/>
            <a:ext cx="4040187" cy="3487738"/>
          </a:xfrm>
        </p:spPr>
        <p:txBody>
          <a:bodyPr vert="horz" lIns="91440" tIns="45720" rIns="91440" bIns="45720" rtlCol="0" anchor="t">
            <a:normAutofit/>
          </a:bodyPr>
          <a:lstStyle/>
          <a:p>
            <a:r>
              <a:rPr lang="en-GB" dirty="0">
                <a:cs typeface="Calibri"/>
              </a:rPr>
              <a:t>Mediterranean diet</a:t>
            </a:r>
          </a:p>
          <a:p>
            <a:r>
              <a:rPr lang="en-GB" dirty="0">
                <a:cs typeface="Calibri"/>
              </a:rPr>
              <a:t>Activity</a:t>
            </a:r>
          </a:p>
          <a:p>
            <a:r>
              <a:rPr lang="en-GB" dirty="0">
                <a:cs typeface="Calibri"/>
              </a:rPr>
              <a:t>Stress management </a:t>
            </a:r>
          </a:p>
          <a:p>
            <a:r>
              <a:rPr lang="en-GB" dirty="0">
                <a:cs typeface="Calibri"/>
              </a:rPr>
              <a:t>Sleep </a:t>
            </a:r>
          </a:p>
          <a:p>
            <a:endParaRPr lang="en-GB">
              <a:cs typeface="Calibri"/>
            </a:endParaRPr>
          </a:p>
          <a:p>
            <a:endParaRPr lang="en-GB">
              <a:cs typeface="Calibri"/>
            </a:endParaRPr>
          </a:p>
          <a:p>
            <a:endParaRPr lang="en-GB">
              <a:cs typeface="Calibri"/>
            </a:endParaRPr>
          </a:p>
        </p:txBody>
      </p:sp>
    </p:spTree>
    <p:extLst>
      <p:ext uri="{BB962C8B-B14F-4D97-AF65-F5344CB8AC3E}">
        <p14:creationId xmlns:p14="http://schemas.microsoft.com/office/powerpoint/2010/main" val="2053093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D8AE6BA2-C47C-35C7-F60A-F86E6580C02E}"/>
              </a:ext>
            </a:extLst>
          </p:cNvPr>
          <p:cNvSpPr>
            <a:spLocks noGrp="1"/>
          </p:cNvSpPr>
          <p:nvPr>
            <p:ph type="title"/>
          </p:nvPr>
        </p:nvSpPr>
        <p:spPr>
          <a:xfrm>
            <a:off x="838200" y="365125"/>
            <a:ext cx="5387502" cy="1325563"/>
          </a:xfrm>
        </p:spPr>
        <p:txBody>
          <a:bodyPr vert="horz" lIns="91440" tIns="45720" rIns="91440" bIns="45720" rtlCol="0" anchor="ctr">
            <a:normAutofit/>
          </a:bodyPr>
          <a:lstStyle/>
          <a:p>
            <a:r>
              <a:rPr lang="en-US"/>
              <a:t>Hot Flushes </a:t>
            </a:r>
          </a:p>
        </p:txBody>
      </p:sp>
      <p:sp>
        <p:nvSpPr>
          <p:cNvPr id="4" name="Content Placeholder 3">
            <a:extLst>
              <a:ext uri="{FF2B5EF4-FFF2-40B4-BE49-F238E27FC236}">
                <a16:creationId xmlns:a16="http://schemas.microsoft.com/office/drawing/2014/main" id="{1BE21EC4-3F8C-73DE-E39B-0E53CE0D76CC}"/>
              </a:ext>
            </a:extLst>
          </p:cNvPr>
          <p:cNvSpPr>
            <a:spLocks noGrp="1"/>
          </p:cNvSpPr>
          <p:nvPr>
            <p:ph sz="half" idx="1"/>
          </p:nvPr>
        </p:nvSpPr>
        <p:spPr>
          <a:xfrm>
            <a:off x="838200" y="1825625"/>
            <a:ext cx="5387502" cy="4351338"/>
          </a:xfrm>
        </p:spPr>
        <p:txBody>
          <a:bodyPr vert="horz" lIns="91440" tIns="45720" rIns="91440" bIns="45720" rtlCol="0">
            <a:normAutofit/>
          </a:bodyPr>
          <a:lstStyle/>
          <a:p>
            <a:r>
              <a:rPr lang="en-US"/>
              <a:t>If hot flushes are troublesome you may wish to look at reducing caffeine and alcohol</a:t>
            </a:r>
          </a:p>
          <a:p>
            <a:r>
              <a:rPr lang="en-US"/>
              <a:t>Try phytoestrogens (plant compounds with oestrogen-like properties) </a:t>
            </a:r>
          </a:p>
          <a:p>
            <a:endParaRPr lang="en-US"/>
          </a:p>
        </p:txBody>
      </p:sp>
      <p:pic>
        <p:nvPicPr>
          <p:cNvPr id="8" name="Picture 8" descr="Close-up of wine tasting">
            <a:extLst>
              <a:ext uri="{FF2B5EF4-FFF2-40B4-BE49-F238E27FC236}">
                <a16:creationId xmlns:a16="http://schemas.microsoft.com/office/drawing/2014/main" id="{FA5441A4-23C4-F6C7-54FA-DF324063039C}"/>
              </a:ext>
            </a:extLst>
          </p:cNvPr>
          <p:cNvPicPr>
            <a:picLocks noGrp="1" noChangeAspect="1"/>
          </p:cNvPicPr>
          <p:nvPr>
            <p:ph sz="half" idx="2"/>
          </p:nvPr>
        </p:nvPicPr>
        <p:blipFill rotWithShape="1">
          <a:blip r:embed="rId2"/>
          <a:srcRect l="17967" r="15187"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5"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7722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TotalTime>
  <Words>884</Words>
  <Application>Microsoft Office PowerPoint</Application>
  <PresentationFormat>Widescreen</PresentationFormat>
  <Paragraphs>134</Paragraphs>
  <Slides>19</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Office Theme</vt:lpstr>
      <vt:lpstr>office theme</vt:lpstr>
      <vt:lpstr>Menopause &amp; diet</vt:lpstr>
      <vt:lpstr>Outcomes</vt:lpstr>
      <vt:lpstr>Effects of Menopause</vt:lpstr>
      <vt:lpstr>How can diet &amp; lifestyle changes help?</vt:lpstr>
      <vt:lpstr>Weight Gain</vt:lpstr>
      <vt:lpstr>Bone Health</vt:lpstr>
      <vt:lpstr>Bone Health</vt:lpstr>
      <vt:lpstr>Heart Health</vt:lpstr>
      <vt:lpstr>Hot Flushes </vt:lpstr>
      <vt:lpstr>Phytoestrogens </vt:lpstr>
      <vt:lpstr>Sleep difficulties </vt:lpstr>
      <vt:lpstr>Sleep difficulties</vt:lpstr>
      <vt:lpstr>Tips to help improve sleep in menopause </vt:lpstr>
      <vt:lpstr>Questions </vt:lpstr>
      <vt:lpstr>Questions</vt:lpstr>
      <vt:lpstr>Questions</vt:lpstr>
      <vt:lpstr>Questions</vt:lpstr>
      <vt:lpstr>Links </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Niamh Cassidy</dc:creator>
  <cp:lastModifiedBy>SAMANTHA HOLDER</cp:lastModifiedBy>
  <cp:revision>181</cp:revision>
  <dcterms:created xsi:type="dcterms:W3CDTF">2022-08-23T12:21:29Z</dcterms:created>
  <dcterms:modified xsi:type="dcterms:W3CDTF">2023-01-10T08:18:20Z</dcterms:modified>
</cp:coreProperties>
</file>