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 id="2147483684" r:id="rId6"/>
  </p:sldMasterIdLst>
  <p:notesMasterIdLst>
    <p:notesMasterId r:id="rId10"/>
  </p:notesMasterIdLst>
  <p:sldIdLst>
    <p:sldId id="2147309305" r:id="rId7"/>
    <p:sldId id="2147309369" r:id="rId8"/>
    <p:sldId id="214730930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951587-001C-406C-BEA9-4A27E3C5B5BD}">
          <p14:sldIdLst>
            <p14:sldId id="2147309305"/>
            <p14:sldId id="2147309369"/>
            <p14:sldId id="214730930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E42A5E-43A5-BD96-1108-DAA013246555}" name="Parmar, Rebecca" initials="PR" userId="S::rnparmar@deloitte.co.uk::ba7cbf65-e9fa-4ae1-87fa-bb59fb25d055" providerId="AD"/>
  <p188:author id="{59B1E989-1168-DF9C-B68A-7894B1AFC804}" name="Litvinenko, Anna" initials="LA" userId="S::alitvinenko@deloitte.co.uk::8dfba568-a0ff-4c42-b80f-6b7c23a8f994" providerId="AD"/>
  <p188:author id="{E8789BF3-8BC4-355B-3163-3E9E64ADB3D2}" name="Coxon, Jennifer" initials="CJ" userId="S::jcoxon@deloitte.co.uk::14498ce6-184f-4b4a-8e61-0d39692d5a9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B14A"/>
    <a:srgbClr val="D5F7DF"/>
    <a:srgbClr val="71B8FF"/>
    <a:srgbClr val="005CB9"/>
    <a:srgbClr val="FA72B3"/>
    <a:srgbClr val="EC0973"/>
    <a:srgbClr val="AFACD4"/>
    <a:srgbClr val="7570B4"/>
    <a:srgbClr val="F57B22"/>
    <a:srgbClr val="00AC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465" autoAdjust="0"/>
    <p:restoredTop sz="96619" autoAdjust="0"/>
  </p:normalViewPr>
  <p:slideViewPr>
    <p:cSldViewPr snapToGrid="0">
      <p:cViewPr varScale="1">
        <p:scale>
          <a:sx n="106" d="100"/>
          <a:sy n="106" d="100"/>
        </p:scale>
        <p:origin x="60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09238-4E71-4632-9377-127CA11FB126}" type="datetimeFigureOut">
              <a:rPr lang="en-GB" smtClean="0"/>
              <a:t>11/09/2023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3372CC-2F27-4D46-AD5C-421F38840038}" type="slidenum">
              <a:rPr lang="en-GB" smtClean="0"/>
              <a:t>‹#›</a:t>
            </a:fld>
            <a:endParaRPr lang="en-GB"/>
          </a:p>
        </p:txBody>
      </p:sp>
    </p:spTree>
    <p:extLst>
      <p:ext uri="{BB962C8B-B14F-4D97-AF65-F5344CB8AC3E}">
        <p14:creationId xmlns:p14="http://schemas.microsoft.com/office/powerpoint/2010/main" val="3378911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BF32C8-046D-495E-94AA-0EAEE63813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2726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BF32C8-046D-495E-94AA-0EAEE63813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099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BF32C8-046D-495E-94AA-0EAEE63813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850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2ACBB-C790-967E-9F92-CE959B7E17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4C6A20C-C2D5-ABD5-C9A0-69C784CDDC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E5FEE6D-B4F6-AEE3-17B4-4BDFB291DF2A}"/>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5" name="Footer Placeholder 4">
            <a:extLst>
              <a:ext uri="{FF2B5EF4-FFF2-40B4-BE49-F238E27FC236}">
                <a16:creationId xmlns:a16="http://schemas.microsoft.com/office/drawing/2014/main" id="{A7B815F1-721A-674A-9F81-DB8B983EAE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C628F-AB5A-53FB-1C83-83BC73AC6786}"/>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1433519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71D3A-79C4-9DEC-888E-F41E156181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AB4A47-EAD0-1E4D-5CE7-64518B4DE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352127-04DC-45CF-0E59-28EEFEB1241A}"/>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5" name="Footer Placeholder 4">
            <a:extLst>
              <a:ext uri="{FF2B5EF4-FFF2-40B4-BE49-F238E27FC236}">
                <a16:creationId xmlns:a16="http://schemas.microsoft.com/office/drawing/2014/main" id="{AE7469E4-DBC5-503D-2AFA-F3A1EC0A4D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2BD7B9-3A51-28D1-689A-70F09AE5882D}"/>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405172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646589-3886-AACB-CF10-AD73DB3CF2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17A50E-0905-EA4F-595C-C63605C68C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8C0E81-ABE3-7BBA-FF63-CCB8DB667CBD}"/>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5" name="Footer Placeholder 4">
            <a:extLst>
              <a:ext uri="{FF2B5EF4-FFF2-40B4-BE49-F238E27FC236}">
                <a16:creationId xmlns:a16="http://schemas.microsoft.com/office/drawing/2014/main" id="{F98A84E2-AFBC-EAF7-0EF0-6A2B4A2555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531806-E401-806C-ADE8-EE9274CD25F1}"/>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2370271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AB3E90C-2451-4881-BB40-F7AE244685C2}" type="datetimeFigureOut">
              <a:rPr lang="en-US">
                <a:solidFill>
                  <a:prstClr val="black">
                    <a:tint val="75000"/>
                  </a:prstClr>
                </a:solidFill>
              </a:rPr>
              <a:pPr>
                <a:def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D0DB28-2792-4348-B478-4FDBE63CD515}" type="slidenum">
              <a:rPr lang="en-US" altLang="en-US"/>
              <a:pPr>
                <a:defRPr/>
              </a:pPr>
              <a:t>‹#›</a:t>
            </a:fld>
            <a:endParaRPr lang="en-US" altLang="en-US"/>
          </a:p>
        </p:txBody>
      </p:sp>
    </p:spTree>
    <p:extLst>
      <p:ext uri="{BB962C8B-B14F-4D97-AF65-F5344CB8AC3E}">
        <p14:creationId xmlns:p14="http://schemas.microsoft.com/office/powerpoint/2010/main" val="2585409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2C2E8FB7-F533-48EB-A46B-71843F7B8E85}" type="datetimeFigureOut">
              <a:rPr lang="en-US">
                <a:solidFill>
                  <a:prstClr val="black">
                    <a:tint val="75000"/>
                  </a:prstClr>
                </a:solidFill>
              </a:rPr>
              <a:pPr>
                <a:def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C5152CB-2A6F-4A1C-82F1-94D45A91897F}" type="slidenum">
              <a:rPr lang="en-US" altLang="en-US"/>
              <a:pPr>
                <a:defRPr/>
              </a:pPr>
              <a:t>‹#›</a:t>
            </a:fld>
            <a:endParaRPr lang="en-US" altLang="en-US"/>
          </a:p>
        </p:txBody>
      </p:sp>
    </p:spTree>
    <p:extLst>
      <p:ext uri="{BB962C8B-B14F-4D97-AF65-F5344CB8AC3E}">
        <p14:creationId xmlns:p14="http://schemas.microsoft.com/office/powerpoint/2010/main" val="1346498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564010B7-C421-49D7-B179-48F686238CA4}" type="datetimeFigureOut">
              <a:rPr lang="en-US">
                <a:solidFill>
                  <a:prstClr val="black">
                    <a:tint val="75000"/>
                  </a:prstClr>
                </a:solidFill>
              </a:rPr>
              <a:pPr>
                <a:def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10386D9-A98F-4E2C-AE1C-DD8DB7613188}" type="slidenum">
              <a:rPr lang="en-US" altLang="en-US"/>
              <a:pPr>
                <a:defRPr/>
              </a:pPr>
              <a:t>‹#›</a:t>
            </a:fld>
            <a:endParaRPr lang="en-US" altLang="en-US"/>
          </a:p>
        </p:txBody>
      </p:sp>
    </p:spTree>
    <p:extLst>
      <p:ext uri="{BB962C8B-B14F-4D97-AF65-F5344CB8AC3E}">
        <p14:creationId xmlns:p14="http://schemas.microsoft.com/office/powerpoint/2010/main" val="3179838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5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825625"/>
            <a:ext cx="515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E4444D23-45B0-48EA-AD4E-D5620473DA1A}" type="datetimeFigureOut">
              <a:rPr lang="en-US">
                <a:solidFill>
                  <a:prstClr val="black">
                    <a:tint val="75000"/>
                  </a:prstClr>
                </a:solidFill>
              </a:rPr>
              <a:pPr>
                <a:defRPr/>
              </a:pPr>
              <a:t>9/11/2023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AD0E4FA-C734-4BA0-901C-6E9FB382F530}" type="slidenum">
              <a:rPr lang="en-US" altLang="en-US"/>
              <a:pPr>
                <a:defRPr/>
              </a:pPr>
              <a:t>‹#›</a:t>
            </a:fld>
            <a:endParaRPr lang="en-US" altLang="en-US"/>
          </a:p>
        </p:txBody>
      </p:sp>
    </p:spTree>
    <p:extLst>
      <p:ext uri="{BB962C8B-B14F-4D97-AF65-F5344CB8AC3E}">
        <p14:creationId xmlns:p14="http://schemas.microsoft.com/office/powerpoint/2010/main" val="4091226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673AC987-B93C-40C2-86D0-76A3CBE783BC}" type="datetimeFigureOut">
              <a:rPr lang="en-US">
                <a:solidFill>
                  <a:prstClr val="black">
                    <a:tint val="75000"/>
                  </a:prstClr>
                </a:solidFill>
              </a:rPr>
              <a:pPr>
                <a:defRPr/>
              </a:pPr>
              <a:t>9/11/2023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9D6C39B-B458-4A18-9AE9-C967E36F90B2}" type="slidenum">
              <a:rPr lang="en-US" altLang="en-US"/>
              <a:pPr>
                <a:defRPr/>
              </a:pPr>
              <a:t>‹#›</a:t>
            </a:fld>
            <a:endParaRPr lang="en-US" altLang="en-US"/>
          </a:p>
        </p:txBody>
      </p:sp>
    </p:spTree>
    <p:extLst>
      <p:ext uri="{BB962C8B-B14F-4D97-AF65-F5344CB8AC3E}">
        <p14:creationId xmlns:p14="http://schemas.microsoft.com/office/powerpoint/2010/main" val="3054752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561C0B9-C73C-40A3-812C-5839E4EB7D3D}" type="datetimeFigureOut">
              <a:rPr lang="en-US">
                <a:solidFill>
                  <a:prstClr val="black">
                    <a:tint val="75000"/>
                  </a:prstClr>
                </a:solidFill>
              </a:rPr>
              <a:pPr>
                <a:defRPr/>
              </a:pPr>
              <a:t>9/11/2023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597FAB1-FAFE-4001-AAA0-65C1DBC8E2E9}" type="slidenum">
              <a:rPr lang="en-US" altLang="en-US"/>
              <a:pPr>
                <a:defRPr/>
              </a:pPr>
              <a:t>‹#›</a:t>
            </a:fld>
            <a:endParaRPr lang="en-US" altLang="en-US"/>
          </a:p>
        </p:txBody>
      </p:sp>
    </p:spTree>
    <p:extLst>
      <p:ext uri="{BB962C8B-B14F-4D97-AF65-F5344CB8AC3E}">
        <p14:creationId xmlns:p14="http://schemas.microsoft.com/office/powerpoint/2010/main" val="559734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0A8DB0-D242-4DA8-AE9D-F557C3C352A9}" type="datetimeFigureOut">
              <a:rPr lang="en-US">
                <a:solidFill>
                  <a:prstClr val="black">
                    <a:tint val="75000"/>
                  </a:prstClr>
                </a:solidFill>
              </a:rPr>
              <a:pPr>
                <a:defRPr/>
              </a:pPr>
              <a:t>9/11/2023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D20EFE8-3B5C-4A04-B81F-2DA5FFE95A42}" type="slidenum">
              <a:rPr lang="en-US" altLang="en-US"/>
              <a:pPr>
                <a:defRPr/>
              </a:pPr>
              <a:t>‹#›</a:t>
            </a:fld>
            <a:endParaRPr lang="en-US" altLang="en-US"/>
          </a:p>
        </p:txBody>
      </p:sp>
    </p:spTree>
    <p:extLst>
      <p:ext uri="{BB962C8B-B14F-4D97-AF65-F5344CB8AC3E}">
        <p14:creationId xmlns:p14="http://schemas.microsoft.com/office/powerpoint/2010/main" val="567524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EB6490A8-811A-471A-ACBF-7C65CD861FDA}" type="datetimeFigureOut">
              <a:rPr lang="en-US">
                <a:solidFill>
                  <a:prstClr val="black">
                    <a:tint val="75000"/>
                  </a:prstClr>
                </a:solidFill>
              </a:rPr>
              <a:pPr>
                <a:defRPr/>
              </a:pPr>
              <a:t>9/11/2023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862F4F4-B559-43F0-81B3-853F5F43C0E8}" type="slidenum">
              <a:rPr lang="en-US" altLang="en-US"/>
              <a:pPr>
                <a:defRPr/>
              </a:pPr>
              <a:t>‹#›</a:t>
            </a:fld>
            <a:endParaRPr lang="en-US" altLang="en-US"/>
          </a:p>
        </p:txBody>
      </p:sp>
    </p:spTree>
    <p:extLst>
      <p:ext uri="{BB962C8B-B14F-4D97-AF65-F5344CB8AC3E}">
        <p14:creationId xmlns:p14="http://schemas.microsoft.com/office/powerpoint/2010/main" val="423736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C838-8C5D-1699-D8A6-D58BB40074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BF506-E22A-33D5-BD05-E24A00E64A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DA61D8-D944-3C3C-97CA-67ACCC0DCA3F}"/>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5" name="Footer Placeholder 4">
            <a:extLst>
              <a:ext uri="{FF2B5EF4-FFF2-40B4-BE49-F238E27FC236}">
                <a16:creationId xmlns:a16="http://schemas.microsoft.com/office/drawing/2014/main" id="{33536524-7795-C99E-D289-9CA976C580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2EB927-E87A-E18E-3C6F-5296C8C8CC1A}"/>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2767151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GB"/>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1303F1AC-EE96-4B92-8E09-882B0A75985C}" type="datetimeFigureOut">
              <a:rPr lang="en-US">
                <a:solidFill>
                  <a:prstClr val="black">
                    <a:tint val="75000"/>
                  </a:prstClr>
                </a:solidFill>
              </a:rPr>
              <a:pPr>
                <a:defRPr/>
              </a:pPr>
              <a:t>9/11/2023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0A157F9-08D3-48C2-81FD-2DF9D00BE372}" type="slidenum">
              <a:rPr lang="en-US" altLang="en-US"/>
              <a:pPr>
                <a:defRPr/>
              </a:pPr>
              <a:t>‹#›</a:t>
            </a:fld>
            <a:endParaRPr lang="en-US" altLang="en-US"/>
          </a:p>
        </p:txBody>
      </p:sp>
    </p:spTree>
    <p:extLst>
      <p:ext uri="{BB962C8B-B14F-4D97-AF65-F5344CB8AC3E}">
        <p14:creationId xmlns:p14="http://schemas.microsoft.com/office/powerpoint/2010/main" val="2813614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0662A657-FD2B-4BBC-8107-600F061F5B81}" type="datetimeFigureOut">
              <a:rPr lang="en-US">
                <a:solidFill>
                  <a:prstClr val="black">
                    <a:tint val="75000"/>
                  </a:prstClr>
                </a:solidFill>
              </a:rPr>
              <a:pPr>
                <a:def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CDBA40-E5A4-47F4-A7DD-5BA0E2B542F1}" type="slidenum">
              <a:rPr lang="en-US" altLang="en-US"/>
              <a:pPr>
                <a:defRPr/>
              </a:pPr>
              <a:t>‹#›</a:t>
            </a:fld>
            <a:endParaRPr lang="en-US" altLang="en-US"/>
          </a:p>
        </p:txBody>
      </p:sp>
    </p:spTree>
    <p:extLst>
      <p:ext uri="{BB962C8B-B14F-4D97-AF65-F5344CB8AC3E}">
        <p14:creationId xmlns:p14="http://schemas.microsoft.com/office/powerpoint/2010/main" val="1552897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2AD10097-9EAD-4498-8781-99981078F8E7}" type="datetimeFigureOut">
              <a:rPr lang="en-US">
                <a:solidFill>
                  <a:prstClr val="black">
                    <a:tint val="75000"/>
                  </a:prstClr>
                </a:solidFill>
              </a:rPr>
              <a:pPr>
                <a:def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C92D181-F63E-4758-8DA1-E9DC7ECE2FC9}" type="slidenum">
              <a:rPr lang="en-US" altLang="en-US"/>
              <a:pPr>
                <a:defRPr/>
              </a:pPr>
              <a:t>‹#›</a:t>
            </a:fld>
            <a:endParaRPr lang="en-US" altLang="en-US"/>
          </a:p>
        </p:txBody>
      </p:sp>
    </p:spTree>
    <p:extLst>
      <p:ext uri="{BB962C8B-B14F-4D97-AF65-F5344CB8AC3E}">
        <p14:creationId xmlns:p14="http://schemas.microsoft.com/office/powerpoint/2010/main" val="1811204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84435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8484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85407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5"/>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5"/>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1746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92620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51490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
        <p:nvSpPr>
          <p:cNvPr id="8" name="Title 7">
            <a:extLst>
              <a:ext uri="{FF2B5EF4-FFF2-40B4-BE49-F238E27FC236}">
                <a16:creationId xmlns:a16="http://schemas.microsoft.com/office/drawing/2014/main" id="{33B6399E-95FE-3DB0-1B08-B0C55C85C3CB}"/>
              </a:ext>
            </a:extLst>
          </p:cNvPr>
          <p:cNvSpPr>
            <a:spLocks noGrp="1"/>
          </p:cNvSpPr>
          <p:nvPr>
            <p:ph type="title"/>
          </p:nvPr>
        </p:nvSpPr>
        <p:spPr>
          <a:xfrm>
            <a:off x="217479" y="365212"/>
            <a:ext cx="11640639" cy="418560"/>
          </a:xfrm>
        </p:spPr>
        <p:txBody>
          <a:bodyPr>
            <a:noAutofit/>
          </a:bodyPr>
          <a:lstStyle>
            <a:lvl1pPr>
              <a:defRPr sz="1800"/>
            </a:lvl1pPr>
          </a:lstStyle>
          <a:p>
            <a:r>
              <a:rPr lang="en-US"/>
              <a:t>Click to edit Master title style</a:t>
            </a:r>
            <a:endParaRPr lang="en-GB"/>
          </a:p>
        </p:txBody>
      </p:sp>
      <p:sp>
        <p:nvSpPr>
          <p:cNvPr id="12" name="Text Placeholder 11">
            <a:extLst>
              <a:ext uri="{FF2B5EF4-FFF2-40B4-BE49-F238E27FC236}">
                <a16:creationId xmlns:a16="http://schemas.microsoft.com/office/drawing/2014/main" id="{C6CA2925-94F7-B398-E5AB-7BA209B0578F}"/>
              </a:ext>
            </a:extLst>
          </p:cNvPr>
          <p:cNvSpPr>
            <a:spLocks noGrp="1"/>
          </p:cNvSpPr>
          <p:nvPr>
            <p:ph type="body" sz="quarter" idx="13" hasCustomPrompt="1"/>
          </p:nvPr>
        </p:nvSpPr>
        <p:spPr>
          <a:xfrm>
            <a:off x="217479" y="820372"/>
            <a:ext cx="11640639" cy="613985"/>
          </a:xfrm>
        </p:spPr>
        <p:txBody>
          <a:bodyPr>
            <a:normAutofit/>
          </a:bodyPr>
          <a:lstStyle>
            <a:lvl1pPr marL="0" indent="0">
              <a:buNone/>
              <a:defRPr sz="1050">
                <a:latin typeface="+mn-lt"/>
              </a:defRPr>
            </a:lvl1pPr>
          </a:lstStyle>
          <a:p>
            <a:pPr lvl="0"/>
            <a:r>
              <a:rPr lang="en-US"/>
              <a:t>Subtitle</a:t>
            </a:r>
            <a:endParaRPr lang="en-GB"/>
          </a:p>
        </p:txBody>
      </p:sp>
    </p:spTree>
    <p:extLst>
      <p:ext uri="{BB962C8B-B14F-4D97-AF65-F5344CB8AC3E}">
        <p14:creationId xmlns:p14="http://schemas.microsoft.com/office/powerpoint/2010/main" val="1681602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3F011-5997-A92B-C945-0D01999581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A5D55E-1A51-BD8A-6B82-A3A0A23B7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F29C97-F4E8-7294-1451-949ACA36FBB7}"/>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5" name="Footer Placeholder 4">
            <a:extLst>
              <a:ext uri="{FF2B5EF4-FFF2-40B4-BE49-F238E27FC236}">
                <a16:creationId xmlns:a16="http://schemas.microsoft.com/office/drawing/2014/main" id="{57C7CD22-6186-2A17-623D-1E7317BFD4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80175C-172A-CEB7-CA98-0E15F48AA553}"/>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17582888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4542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4766733" y="273055"/>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91977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61382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22922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9/11/2023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21924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5"/>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5DA944DB-9B41-4573-99B1-4F5F69BBF7DE}"/>
              </a:ext>
            </a:extLst>
          </p:cNvPr>
          <p:cNvSpPr>
            <a:spLocks noGrp="1" noChangeArrowheads="1"/>
          </p:cNvSpPr>
          <p:nvPr>
            <p:ph type="dt" sz="half" idx="10"/>
          </p:nvPr>
        </p:nvSpPr>
        <p:spPr>
          <a:xfrm>
            <a:off x="609600" y="6356355"/>
            <a:ext cx="2844800" cy="365125"/>
          </a:xfrm>
          <a:prstGeom prst="rect">
            <a:avLst/>
          </a:prstGeom>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07A18CE7-E444-461E-A69D-50919B85B52D}"/>
              </a:ext>
            </a:extLst>
          </p:cNvPr>
          <p:cNvSpPr>
            <a:spLocks noGrp="1" noChangeArrowheads="1"/>
          </p:cNvSpPr>
          <p:nvPr>
            <p:ph type="ftr" sz="quarter" idx="11"/>
          </p:nvPr>
        </p:nvSpPr>
        <p:spPr>
          <a:xfrm>
            <a:off x="4165600" y="6356355"/>
            <a:ext cx="3860800" cy="365125"/>
          </a:xfrm>
          <a:prstGeom prst="rect">
            <a:avLst/>
          </a:prstGeom>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C7EA9AB1-E4D2-4D76-80AA-7D1FCECC2A63}"/>
              </a:ext>
            </a:extLst>
          </p:cNvPr>
          <p:cNvSpPr>
            <a:spLocks noGrp="1" noChangeArrowheads="1"/>
          </p:cNvSpPr>
          <p:nvPr>
            <p:ph type="sldNum" sz="quarter" idx="12"/>
          </p:nvPr>
        </p:nvSpPr>
        <p:spPr>
          <a:xfrm>
            <a:off x="8737600" y="6356355"/>
            <a:ext cx="2844800" cy="365125"/>
          </a:xfrm>
          <a:prstGeom prst="rect">
            <a:avLst/>
          </a:prstGeom>
          <a:ln/>
        </p:spPr>
        <p:txBody>
          <a:bodyPr/>
          <a:lstStyle>
            <a:lvl1pPr>
              <a:defRPr/>
            </a:lvl1pPr>
          </a:lstStyle>
          <a:p>
            <a:fld id="{26F089D8-0D5E-4414-9C29-20F18FF8EEE2}" type="slidenum">
              <a:rPr lang="en-GB" altLang="en-US"/>
              <a:pPr/>
              <a:t>‹#›</a:t>
            </a:fld>
            <a:endParaRPr lang="en-GB" altLang="en-US"/>
          </a:p>
        </p:txBody>
      </p:sp>
    </p:spTree>
    <p:extLst>
      <p:ext uri="{BB962C8B-B14F-4D97-AF65-F5344CB8AC3E}">
        <p14:creationId xmlns:p14="http://schemas.microsoft.com/office/powerpoint/2010/main" val="2115528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216E7-455C-A2D8-7B9E-7AE43001FA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5F42C6-CB6C-89EB-E6BA-328BF82B3A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EA1D92-7A03-9525-3FE4-0B2C5A6BC0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E13E116-D7C0-0A02-1B7D-60691B985E62}"/>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6" name="Footer Placeholder 5">
            <a:extLst>
              <a:ext uri="{FF2B5EF4-FFF2-40B4-BE49-F238E27FC236}">
                <a16:creationId xmlns:a16="http://schemas.microsoft.com/office/drawing/2014/main" id="{AD9AD0AF-7D0F-75C3-F3E0-370A2893E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03FB4C-B25E-6537-CDE3-0B6ADB83CCC9}"/>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107552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40C3B-77E1-2A69-9072-47489E863E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E0E3729-ECB9-CAEE-399B-973B360900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C26989-FAED-1E49-10F7-36A3E03717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D4D71A-CF82-E366-F996-7F8EB22632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0ABA60-0DD3-A664-5F17-9AE05D2554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753D71-19F3-18B4-6BF0-38ED1E2FE004}"/>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8" name="Footer Placeholder 7">
            <a:extLst>
              <a:ext uri="{FF2B5EF4-FFF2-40B4-BE49-F238E27FC236}">
                <a16:creationId xmlns:a16="http://schemas.microsoft.com/office/drawing/2014/main" id="{4E8F3A87-C54E-BB20-01BB-64C0783A53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AE62CB-08D8-4EF8-CD2B-3AAAC18D00E3}"/>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347196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6CAC-B185-17CE-B16F-6793FE5D547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0D8EEE7-D5A7-4C21-6260-652F92AA4BF6}"/>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4" name="Footer Placeholder 3">
            <a:extLst>
              <a:ext uri="{FF2B5EF4-FFF2-40B4-BE49-F238E27FC236}">
                <a16:creationId xmlns:a16="http://schemas.microsoft.com/office/drawing/2014/main" id="{FB816DF3-9991-09C7-E9FE-A37B6F99B77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2DC464-B450-544A-BBF8-5262CC418B12}"/>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2492685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AC287E-5FD9-25EE-E1F2-F136C4E95211}"/>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3" name="Footer Placeholder 2">
            <a:extLst>
              <a:ext uri="{FF2B5EF4-FFF2-40B4-BE49-F238E27FC236}">
                <a16:creationId xmlns:a16="http://schemas.microsoft.com/office/drawing/2014/main" id="{1C12E8C4-02DE-23E0-645D-08F3B1D1F9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E712EF-FA56-C4E9-B0E0-EC21688F9A76}"/>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170956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72C5-0D4E-1548-6187-315E657909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D28B07-B950-7E8F-A8F8-DD96E3BDB5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94BA847-A31E-DBAB-6C2E-E062058306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D9956-F043-5A24-8775-667609D95D7B}"/>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6" name="Footer Placeholder 5">
            <a:extLst>
              <a:ext uri="{FF2B5EF4-FFF2-40B4-BE49-F238E27FC236}">
                <a16:creationId xmlns:a16="http://schemas.microsoft.com/office/drawing/2014/main" id="{6830F3E3-648C-C8E9-B550-1B34E30D27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89AC1D-CBD5-E96D-CEE1-CEBC214DF035}"/>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243772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7AFB0-846B-DC4D-F92D-95C52193EE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4C8AA81-0421-C67C-F679-9157A83DB5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F47B88-1CB6-D030-CCF4-0C669CE21E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1D3F0-EE4A-5D3C-C580-44AE7C6CA3C3}"/>
              </a:ext>
            </a:extLst>
          </p:cNvPr>
          <p:cNvSpPr>
            <a:spLocks noGrp="1"/>
          </p:cNvSpPr>
          <p:nvPr>
            <p:ph type="dt" sz="half" idx="10"/>
          </p:nvPr>
        </p:nvSpPr>
        <p:spPr/>
        <p:txBody>
          <a:bodyPr/>
          <a:lstStyle/>
          <a:p>
            <a:fld id="{4EF885D2-5FBB-4DEE-BFEB-939F041FDF2F}" type="datetimeFigureOut">
              <a:rPr lang="en-GB" smtClean="0"/>
              <a:t>11/09/2023</a:t>
            </a:fld>
            <a:endParaRPr lang="en-GB"/>
          </a:p>
        </p:txBody>
      </p:sp>
      <p:sp>
        <p:nvSpPr>
          <p:cNvPr id="6" name="Footer Placeholder 5">
            <a:extLst>
              <a:ext uri="{FF2B5EF4-FFF2-40B4-BE49-F238E27FC236}">
                <a16:creationId xmlns:a16="http://schemas.microsoft.com/office/drawing/2014/main" id="{5E7439D3-02C7-97BE-0214-3BCB4DD717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EBB50B-36E9-4C29-0189-3C398F9DA72B}"/>
              </a:ext>
            </a:extLst>
          </p:cNvPr>
          <p:cNvSpPr>
            <a:spLocks noGrp="1"/>
          </p:cNvSpPr>
          <p:nvPr>
            <p:ph type="sldNum" sz="quarter" idx="12"/>
          </p:nvPr>
        </p:nvSpPr>
        <p:spPr/>
        <p:txBody>
          <a:bodyPr/>
          <a:lstStyle/>
          <a:p>
            <a:fld id="{767925A6-02BD-4AEC-9C6C-62291F6A2C39}" type="slidenum">
              <a:rPr lang="en-GB" smtClean="0"/>
              <a:t>‹#›</a:t>
            </a:fld>
            <a:endParaRPr lang="en-GB"/>
          </a:p>
        </p:txBody>
      </p:sp>
    </p:spTree>
    <p:extLst>
      <p:ext uri="{BB962C8B-B14F-4D97-AF65-F5344CB8AC3E}">
        <p14:creationId xmlns:p14="http://schemas.microsoft.com/office/powerpoint/2010/main" val="2652973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411DF6-2982-EE13-7B7D-81FA30A5BC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6393D3-0C62-5C58-EAF0-A520F476C3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9EBF49-07E9-8195-0D33-00BE6CCBDF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885D2-5FBB-4DEE-BFEB-939F041FDF2F}" type="datetimeFigureOut">
              <a:rPr lang="en-GB" smtClean="0"/>
              <a:t>11/09/2023</a:t>
            </a:fld>
            <a:endParaRPr lang="en-GB"/>
          </a:p>
        </p:txBody>
      </p:sp>
      <p:sp>
        <p:nvSpPr>
          <p:cNvPr id="5" name="Footer Placeholder 4">
            <a:extLst>
              <a:ext uri="{FF2B5EF4-FFF2-40B4-BE49-F238E27FC236}">
                <a16:creationId xmlns:a16="http://schemas.microsoft.com/office/drawing/2014/main" id="{F1424EE8-08EB-59AB-2226-73F745DC20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CC2FE4A-6FE6-B6EC-8B51-0FBE4CA2B2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925A6-02BD-4AEC-9C6C-62291F6A2C39}" type="slidenum">
              <a:rPr lang="en-GB" smtClean="0"/>
              <a:t>‹#›</a:t>
            </a:fld>
            <a:endParaRPr lang="en-GB"/>
          </a:p>
        </p:txBody>
      </p:sp>
      <p:pic>
        <p:nvPicPr>
          <p:cNvPr id="7" name="Picture 6" descr="A close up of a logo&#10;&#10;Description automatically generated">
            <a:extLst>
              <a:ext uri="{FF2B5EF4-FFF2-40B4-BE49-F238E27FC236}">
                <a16:creationId xmlns:a16="http://schemas.microsoft.com/office/drawing/2014/main" id="{345E3C75-BBC5-953D-08EF-2D69C7AED84A}"/>
              </a:ext>
            </a:extLst>
          </p:cNvPr>
          <p:cNvPicPr>
            <a:picLocks noChangeAspect="1"/>
          </p:cNvPicPr>
          <p:nvPr userDrawn="1"/>
        </p:nvPicPr>
        <p:blipFill rotWithShape="1">
          <a:blip r:embed="rId13"/>
          <a:srcRect l="55461" t="67189"/>
          <a:stretch/>
        </p:blipFill>
        <p:spPr>
          <a:xfrm>
            <a:off x="6980517" y="4607859"/>
            <a:ext cx="5211483" cy="2250141"/>
          </a:xfrm>
          <a:prstGeom prst="rect">
            <a:avLst/>
          </a:prstGeom>
        </p:spPr>
      </p:pic>
    </p:spTree>
    <p:extLst>
      <p:ext uri="{BB962C8B-B14F-4D97-AF65-F5344CB8AC3E}">
        <p14:creationId xmlns:p14="http://schemas.microsoft.com/office/powerpoint/2010/main" val="376371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7" descr="Icon&#10;&#10;Description automatically generated"/>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rot="18085950">
            <a:off x="9348259" y="4173008"/>
            <a:ext cx="4292600" cy="486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Placeholder 1"/>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7172"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Arial" panose="020B0604020202020204" pitchFamily="34" charset="0"/>
                <a:cs typeface="Arial" panose="020B0604020202020204" pitchFamily="34" charset="0"/>
              </a:defRPr>
            </a:lvl1pPr>
          </a:lstStyle>
          <a:p>
            <a:pPr defTabSz="457200">
              <a:defRPr/>
            </a:pPr>
            <a:fld id="{7FAA251D-1190-4BCB-9E9F-18C89119DBCC}" type="datetimeFigureOut">
              <a:rPr lang="en-US">
                <a:solidFill>
                  <a:prstClr val="black">
                    <a:tint val="75000"/>
                  </a:prstClr>
                </a:solidFill>
              </a:rPr>
              <a:pPr defTabSz="457200">
                <a:defRPr/>
              </a:pPr>
              <a:t>9/11/2023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Arial" panose="020B0604020202020204" pitchFamily="34" charset="0"/>
                <a:cs typeface="Arial" panose="020B0604020202020204" pitchFamily="34" charset="0"/>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Arial" charset="0"/>
                <a:cs typeface="Arial" charset="0"/>
              </a:defRPr>
            </a:lvl1pPr>
          </a:lstStyle>
          <a:p>
            <a:pPr defTabSz="457200" fontAlgn="base">
              <a:spcBef>
                <a:spcPct val="0"/>
              </a:spcBef>
              <a:spcAft>
                <a:spcPct val="0"/>
              </a:spcAft>
              <a:defRPr/>
            </a:pPr>
            <a:fld id="{4CEECC59-689D-4A43-8F08-888B3E565C8E}" type="slidenum">
              <a:rPr lang="en-US" altLang="en-US"/>
              <a:pPr defTabSz="457200" fontAlgn="base">
                <a:spcBef>
                  <a:spcPct val="0"/>
                </a:spcBef>
                <a:spcAft>
                  <a:spcPct val="0"/>
                </a:spcAft>
                <a:defRPr/>
              </a:pPr>
              <a:t>‹#›</a:t>
            </a:fld>
            <a:endParaRPr lang="en-US" altLang="en-US"/>
          </a:p>
        </p:txBody>
      </p:sp>
      <p:sp>
        <p:nvSpPr>
          <p:cNvPr id="8" name="Rectangle 7"/>
          <p:cNvSpPr/>
          <p:nvPr userDrawn="1"/>
        </p:nvSpPr>
        <p:spPr>
          <a:xfrm rot="10800000">
            <a:off x="12192000" y="-3157538"/>
            <a:ext cx="7721600" cy="1487011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sz="1800">
              <a:solidFill>
                <a:prstClr val="white"/>
              </a:solidFill>
            </a:endParaRPr>
          </a:p>
        </p:txBody>
      </p:sp>
      <p:sp>
        <p:nvSpPr>
          <p:cNvPr id="10" name="Rectangle 9"/>
          <p:cNvSpPr/>
          <p:nvPr userDrawn="1"/>
        </p:nvSpPr>
        <p:spPr>
          <a:xfrm rot="5400000">
            <a:off x="1720850" y="-11696701"/>
            <a:ext cx="3543300" cy="1982470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sz="1800">
              <a:solidFill>
                <a:prstClr val="white"/>
              </a:solidFill>
            </a:endParaRPr>
          </a:p>
        </p:txBody>
      </p:sp>
      <p:sp>
        <p:nvSpPr>
          <p:cNvPr id="11" name="Rectangle 10"/>
          <p:cNvSpPr/>
          <p:nvPr userDrawn="1"/>
        </p:nvSpPr>
        <p:spPr>
          <a:xfrm>
            <a:off x="-3365499" y="-1682750"/>
            <a:ext cx="3365500" cy="1012348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sz="1800">
              <a:solidFill>
                <a:prstClr val="white"/>
              </a:solidFill>
            </a:endParaRPr>
          </a:p>
        </p:txBody>
      </p:sp>
      <p:sp>
        <p:nvSpPr>
          <p:cNvPr id="12" name="Rectangle 11"/>
          <p:cNvSpPr/>
          <p:nvPr userDrawn="1"/>
        </p:nvSpPr>
        <p:spPr>
          <a:xfrm rot="16200000">
            <a:off x="5238222" y="1122893"/>
            <a:ext cx="2524125" cy="14016567"/>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sz="1800">
              <a:solidFill>
                <a:prstClr val="white"/>
              </a:solidFill>
            </a:endParaRPr>
          </a:p>
        </p:txBody>
      </p:sp>
      <p:sp>
        <p:nvSpPr>
          <p:cNvPr id="13" name="Rectangle 12"/>
          <p:cNvSpPr/>
          <p:nvPr userDrawn="1"/>
        </p:nvSpPr>
        <p:spPr>
          <a:xfrm rot="10800000">
            <a:off x="12189884" y="-2782888"/>
            <a:ext cx="4114800" cy="10512426"/>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sz="1800">
              <a:solidFill>
                <a:prstClr val="white"/>
              </a:solidFill>
            </a:endParaRPr>
          </a:p>
        </p:txBody>
      </p:sp>
      <p:sp>
        <p:nvSpPr>
          <p:cNvPr id="14" name="Rectangle 13"/>
          <p:cNvSpPr/>
          <p:nvPr userDrawn="1"/>
        </p:nvSpPr>
        <p:spPr>
          <a:xfrm rot="5400000">
            <a:off x="4991101" y="-8559272"/>
            <a:ext cx="3086100" cy="14016567"/>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sz="1800">
              <a:solidFill>
                <a:prstClr val="white"/>
              </a:solidFill>
            </a:endParaRPr>
          </a:p>
        </p:txBody>
      </p:sp>
      <p:sp>
        <p:nvSpPr>
          <p:cNvPr id="15" name="Rectangle 14"/>
          <p:cNvSpPr/>
          <p:nvPr userDrawn="1"/>
        </p:nvSpPr>
        <p:spPr>
          <a:xfrm>
            <a:off x="11114618" y="254000"/>
            <a:ext cx="757767" cy="20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sz="1800">
              <a:solidFill>
                <a:prstClr val="white"/>
              </a:solidFill>
            </a:endParaRPr>
          </a:p>
        </p:txBody>
      </p:sp>
      <p:pic>
        <p:nvPicPr>
          <p:cNvPr id="7183" name="Picture 7" descr="A close up of a sign&#10;&#10;Description automatically generated"/>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682567" y="130175"/>
            <a:ext cx="332740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5462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DA00BB3-24CF-4853-9F16-1D45FE96374A}" type="datetimeFigureOut">
              <a:rPr lang="en-GB" smtClean="0">
                <a:solidFill>
                  <a:prstClr val="black">
                    <a:tint val="75000"/>
                  </a:prstClr>
                </a:solidFill>
              </a:rPr>
              <a:pPr/>
              <a:t>11/09/2023</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4B3F99-3B35-4100-923A-0F2E804EA88E}" type="slidenum">
              <a:rPr lang="en-GB" smtClean="0">
                <a:solidFill>
                  <a:prstClr val="black">
                    <a:tint val="75000"/>
                  </a:prstClr>
                </a:solidFill>
              </a:rPr>
              <a:pPr/>
              <a:t>‹#›</a:t>
            </a:fld>
            <a:endParaRPr lang="en-GB">
              <a:solidFill>
                <a:prstClr val="black">
                  <a:tint val="75000"/>
                </a:prstClr>
              </a:solidFill>
            </a:endParaRPr>
          </a:p>
        </p:txBody>
      </p:sp>
      <p:pic>
        <p:nvPicPr>
          <p:cNvPr id="7" name="Picture 6" descr="A close up of a logo&#10;&#10;Description automatically generated">
            <a:extLst>
              <a:ext uri="{FF2B5EF4-FFF2-40B4-BE49-F238E27FC236}">
                <a16:creationId xmlns:a16="http://schemas.microsoft.com/office/drawing/2014/main" id="{719A8673-1850-C045-A285-065D103E74C6}"/>
              </a:ext>
            </a:extLst>
          </p:cNvPr>
          <p:cNvPicPr>
            <a:picLocks noChangeAspect="1"/>
          </p:cNvPicPr>
          <p:nvPr/>
        </p:nvPicPr>
        <p:blipFill rotWithShape="1">
          <a:blip r:embed="rId15"/>
          <a:srcRect l="55461" t="67189"/>
          <a:stretch/>
        </p:blipFill>
        <p:spPr>
          <a:xfrm>
            <a:off x="6980517" y="4607863"/>
            <a:ext cx="5211483" cy="2250141"/>
          </a:xfrm>
          <a:prstGeom prst="rect">
            <a:avLst/>
          </a:prstGeom>
        </p:spPr>
      </p:pic>
      <p:sp>
        <p:nvSpPr>
          <p:cNvPr id="8" name="TextBox 7">
            <a:extLst>
              <a:ext uri="{FF2B5EF4-FFF2-40B4-BE49-F238E27FC236}">
                <a16:creationId xmlns:a16="http://schemas.microsoft.com/office/drawing/2014/main" id="{2C6572C7-D34A-B2FA-4DB0-30AA6608709D}"/>
              </a:ext>
            </a:extLst>
          </p:cNvPr>
          <p:cNvSpPr txBox="1"/>
          <p:nvPr userDrawn="1"/>
        </p:nvSpPr>
        <p:spPr>
          <a:xfrm>
            <a:off x="5083475" y="1"/>
            <a:ext cx="2025055" cy="253916"/>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srgbClr val="FF0000"/>
                </a:solidFill>
                <a:effectLst/>
                <a:uLnTx/>
                <a:uFillTx/>
                <a:latin typeface="Calibri"/>
                <a:ea typeface="+mn-ea"/>
                <a:cs typeface="+mn-cs"/>
              </a:rPr>
              <a:t>DRAFT FOR DISCUSSION</a:t>
            </a:r>
          </a:p>
        </p:txBody>
      </p:sp>
    </p:spTree>
    <p:extLst>
      <p:ext uri="{BB962C8B-B14F-4D97-AF65-F5344CB8AC3E}">
        <p14:creationId xmlns:p14="http://schemas.microsoft.com/office/powerpoint/2010/main" val="31099190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medical.roster@liverpoolft.nhs.uk"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medical.roster@liverpoolft.nhs.uk"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62502FB-570D-9F7E-4138-1B67DB81C83D}"/>
              </a:ext>
            </a:extLst>
          </p:cNvPr>
          <p:cNvCxnSpPr>
            <a:cxnSpLocks/>
            <a:stCxn id="5" idx="3"/>
            <a:endCxn id="13" idx="1"/>
          </p:cNvCxnSpPr>
          <p:nvPr/>
        </p:nvCxnSpPr>
        <p:spPr>
          <a:xfrm>
            <a:off x="2051182" y="2592806"/>
            <a:ext cx="430857" cy="2001"/>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Flowchart: Decision 4">
            <a:extLst>
              <a:ext uri="{FF2B5EF4-FFF2-40B4-BE49-F238E27FC236}">
                <a16:creationId xmlns:a16="http://schemas.microsoft.com/office/drawing/2014/main" id="{E1D79256-7B68-2F8C-491A-0DD123893370}"/>
              </a:ext>
            </a:extLst>
          </p:cNvPr>
          <p:cNvSpPr/>
          <p:nvPr/>
        </p:nvSpPr>
        <p:spPr>
          <a:xfrm>
            <a:off x="434015" y="1926806"/>
            <a:ext cx="1617167" cy="13320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prstClr val="white"/>
                </a:solidFill>
                <a:latin typeface="Calibri" panose="020F0502020204030204"/>
              </a:rPr>
              <a:t>Bank / agency shift arranged and relevant approval obtained</a:t>
            </a:r>
            <a:endPar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Flowchart: Process 5">
            <a:extLst>
              <a:ext uri="{FF2B5EF4-FFF2-40B4-BE49-F238E27FC236}">
                <a16:creationId xmlns:a16="http://schemas.microsoft.com/office/drawing/2014/main" id="{B8E627E5-3B10-7824-6937-7D185EE309C6}"/>
              </a:ext>
            </a:extLst>
          </p:cNvPr>
          <p:cNvSpPr/>
          <p:nvPr/>
        </p:nvSpPr>
        <p:spPr>
          <a:xfrm>
            <a:off x="4404027" y="2108807"/>
            <a:ext cx="1548000" cy="972000"/>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Calibri" panose="020F0502020204030204"/>
                <a:ea typeface="+mn-ea"/>
                <a:cs typeface="+mn-cs"/>
              </a:rPr>
              <a:t>Shift worked on the day with time recorded via sign in / sign out sheet</a:t>
            </a:r>
          </a:p>
        </p:txBody>
      </p:sp>
      <p:sp>
        <p:nvSpPr>
          <p:cNvPr id="8" name="Flowchart: Process 7">
            <a:extLst>
              <a:ext uri="{FF2B5EF4-FFF2-40B4-BE49-F238E27FC236}">
                <a16:creationId xmlns:a16="http://schemas.microsoft.com/office/drawing/2014/main" id="{BD0FC97E-9EE4-A365-7702-5385CF80A8F7}"/>
              </a:ext>
            </a:extLst>
          </p:cNvPr>
          <p:cNvSpPr/>
          <p:nvPr/>
        </p:nvSpPr>
        <p:spPr>
          <a:xfrm>
            <a:off x="369412" y="5528411"/>
            <a:ext cx="337457" cy="325761"/>
          </a:xfrm>
          <a:prstGeom prst="flowChartProcess">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lowchart: Process 8">
            <a:extLst>
              <a:ext uri="{FF2B5EF4-FFF2-40B4-BE49-F238E27FC236}">
                <a16:creationId xmlns:a16="http://schemas.microsoft.com/office/drawing/2014/main" id="{CC28E740-DF2A-ED9B-C36B-47501CF62F75}"/>
              </a:ext>
            </a:extLst>
          </p:cNvPr>
          <p:cNvSpPr/>
          <p:nvPr/>
        </p:nvSpPr>
        <p:spPr>
          <a:xfrm>
            <a:off x="227274" y="4914118"/>
            <a:ext cx="1912344" cy="1547089"/>
          </a:xfrm>
          <a:prstGeom prst="flowChartProcess">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lowchart: Decision 9">
            <a:extLst>
              <a:ext uri="{FF2B5EF4-FFF2-40B4-BE49-F238E27FC236}">
                <a16:creationId xmlns:a16="http://schemas.microsoft.com/office/drawing/2014/main" id="{52D32BE2-FFBF-0352-EC7D-8A7A34514767}"/>
              </a:ext>
            </a:extLst>
          </p:cNvPr>
          <p:cNvSpPr/>
          <p:nvPr/>
        </p:nvSpPr>
        <p:spPr>
          <a:xfrm>
            <a:off x="312263" y="5095388"/>
            <a:ext cx="451756" cy="30403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A6C6914E-69B7-7170-CD88-564F14812F5B}"/>
              </a:ext>
            </a:extLst>
          </p:cNvPr>
          <p:cNvSpPr txBox="1"/>
          <p:nvPr/>
        </p:nvSpPr>
        <p:spPr>
          <a:xfrm>
            <a:off x="821300" y="5573996"/>
            <a:ext cx="1174436" cy="261610"/>
          </a:xfrm>
          <a:prstGeom prst="rect">
            <a:avLst/>
          </a:prstGeom>
          <a:solidFill>
            <a:schemeClr val="bg1"/>
          </a:solid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Process step</a:t>
            </a:r>
          </a:p>
        </p:txBody>
      </p:sp>
      <p:sp>
        <p:nvSpPr>
          <p:cNvPr id="15" name="TextBox 14">
            <a:extLst>
              <a:ext uri="{FF2B5EF4-FFF2-40B4-BE49-F238E27FC236}">
                <a16:creationId xmlns:a16="http://schemas.microsoft.com/office/drawing/2014/main" id="{EFE4507E-6962-F386-218B-0B756E677FB2}"/>
              </a:ext>
            </a:extLst>
          </p:cNvPr>
          <p:cNvSpPr txBox="1"/>
          <p:nvPr/>
        </p:nvSpPr>
        <p:spPr>
          <a:xfrm>
            <a:off x="821300" y="5125834"/>
            <a:ext cx="1174436" cy="261610"/>
          </a:xfrm>
          <a:prstGeom prst="rect">
            <a:avLst/>
          </a:prstGeom>
          <a:solidFill>
            <a:schemeClr val="bg1"/>
          </a:solid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Start / end points</a:t>
            </a:r>
          </a:p>
        </p:txBody>
      </p:sp>
      <p:sp>
        <p:nvSpPr>
          <p:cNvPr id="20" name="Flowchart: Process 19">
            <a:extLst>
              <a:ext uri="{FF2B5EF4-FFF2-40B4-BE49-F238E27FC236}">
                <a16:creationId xmlns:a16="http://schemas.microsoft.com/office/drawing/2014/main" id="{CC4F2521-AF7B-0EB2-BF76-AA868181B065}"/>
              </a:ext>
            </a:extLst>
          </p:cNvPr>
          <p:cNvSpPr/>
          <p:nvPr/>
        </p:nvSpPr>
        <p:spPr>
          <a:xfrm>
            <a:off x="8408583" y="2108807"/>
            <a:ext cx="1548000" cy="972000"/>
          </a:xfrm>
          <a:prstGeom prst="flowChartProcess">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rPr>
              <a:t>Roster manager / admin sign off Allocate </a:t>
            </a:r>
            <a:r>
              <a:rPr kumimoji="0" lang="en-GB" sz="1000" b="1" i="0" u="none" strike="noStrike" kern="1200" cap="none" spc="0" normalizeH="0" baseline="0" noProof="0" dirty="0">
                <a:ln>
                  <a:noFill/>
                </a:ln>
                <a:solidFill>
                  <a:srgbClr val="FF0000"/>
                </a:solidFill>
                <a:effectLst/>
                <a:uLnTx/>
                <a:uFillTx/>
                <a:latin typeface="Calibri" panose="020F0502020204030204"/>
                <a:ea typeface="+mn-ea"/>
                <a:cs typeface="+mn-cs"/>
              </a:rPr>
              <a:t>by </a:t>
            </a:r>
            <a:r>
              <a:rPr lang="en-GB" sz="1000" b="1" dirty="0">
                <a:solidFill>
                  <a:srgbClr val="FF0000"/>
                </a:solidFill>
                <a:latin typeface="Calibri" panose="020F0502020204030204"/>
              </a:rPr>
              <a:t>Monday for the previous week (Mon-Sun)</a:t>
            </a:r>
            <a:endParaRPr kumimoji="0" lang="en-GB" sz="1000" b="0"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0C75167B-0FC8-FC26-6309-F4E4306FAD65}"/>
              </a:ext>
            </a:extLst>
          </p:cNvPr>
          <p:cNvSpPr/>
          <p:nvPr/>
        </p:nvSpPr>
        <p:spPr>
          <a:xfrm>
            <a:off x="10141585" y="3327797"/>
            <a:ext cx="1616400" cy="224619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050" b="1" dirty="0">
                <a:solidFill>
                  <a:prstClr val="black"/>
                </a:solidFill>
                <a:latin typeface="Calibri" panose="020F0502020204030204"/>
              </a:rPr>
              <a:t>Bank Payment Frequency</a:t>
            </a:r>
            <a:endPar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1" u="none" strike="noStrike" kern="1200" cap="none" spc="0" normalizeH="0" baseline="0" noProof="0" dirty="0">
                <a:ln>
                  <a:noFill/>
                </a:ln>
                <a:solidFill>
                  <a:prstClr val="black"/>
                </a:solidFill>
                <a:effectLst/>
                <a:uLnTx/>
                <a:uFillTx/>
                <a:latin typeface="Calibri" panose="020F0502020204030204"/>
                <a:ea typeface="+mn-ea"/>
                <a:cs typeface="+mn-cs"/>
              </a:rPr>
              <a:t>Bank payment default is a weekly payment</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1" u="none" strike="noStrike" kern="1200" cap="none" spc="0" normalizeH="0" baseline="0" noProof="0" dirty="0">
                <a:ln>
                  <a:noFill/>
                </a:ln>
                <a:solidFill>
                  <a:prstClr val="black"/>
                </a:solidFill>
                <a:effectLst/>
                <a:uLnTx/>
                <a:uFillTx/>
                <a:latin typeface="Calibri" panose="020F0502020204030204"/>
                <a:ea typeface="+mn-ea"/>
                <a:cs typeface="+mn-cs"/>
              </a:rPr>
              <a:t>Some prefer to only be paid monthly</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1" dirty="0">
                <a:solidFill>
                  <a:prstClr val="black"/>
                </a:solidFill>
                <a:latin typeface="Calibri" panose="020F0502020204030204"/>
              </a:rPr>
              <a:t>Monthly Bank payments can be opted into via the payroll system.</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1" dirty="0">
                <a:solidFill>
                  <a:prstClr val="black"/>
                </a:solidFill>
                <a:latin typeface="Calibri" panose="020F0502020204030204"/>
              </a:rPr>
              <a:t>Delay of weekly sign off of shifts should not be used as a work around to obtain monthly payments</a:t>
            </a:r>
            <a:endParaRPr kumimoji="0" lang="en-GB" sz="105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 name="Flowchart: Process 48">
            <a:extLst>
              <a:ext uri="{FF2B5EF4-FFF2-40B4-BE49-F238E27FC236}">
                <a16:creationId xmlns:a16="http://schemas.microsoft.com/office/drawing/2014/main" id="{57CF7E4B-561A-6EA5-38D6-8B5EE614E8F6}"/>
              </a:ext>
            </a:extLst>
          </p:cNvPr>
          <p:cNvSpPr/>
          <p:nvPr/>
        </p:nvSpPr>
        <p:spPr>
          <a:xfrm>
            <a:off x="369410" y="5985611"/>
            <a:ext cx="337457" cy="325761"/>
          </a:xfrm>
          <a:prstGeom prst="flowChartProcess">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TextBox 49">
            <a:extLst>
              <a:ext uri="{FF2B5EF4-FFF2-40B4-BE49-F238E27FC236}">
                <a16:creationId xmlns:a16="http://schemas.microsoft.com/office/drawing/2014/main" id="{4C13631A-674F-A7C7-9511-57E123598FD5}"/>
              </a:ext>
            </a:extLst>
          </p:cNvPr>
          <p:cNvSpPr txBox="1"/>
          <p:nvPr/>
        </p:nvSpPr>
        <p:spPr>
          <a:xfrm>
            <a:off x="821298" y="6031196"/>
            <a:ext cx="1297662" cy="261610"/>
          </a:xfrm>
          <a:prstGeom prst="rect">
            <a:avLst/>
          </a:prstGeom>
          <a:solidFill>
            <a:schemeClr val="bg1"/>
          </a:solid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Milestone / Deadline</a:t>
            </a:r>
          </a:p>
        </p:txBody>
      </p:sp>
      <p:cxnSp>
        <p:nvCxnSpPr>
          <p:cNvPr id="2" name="Straight Connector 1">
            <a:extLst>
              <a:ext uri="{FF2B5EF4-FFF2-40B4-BE49-F238E27FC236}">
                <a16:creationId xmlns:a16="http://schemas.microsoft.com/office/drawing/2014/main" id="{7042E0E8-8E07-54CD-3589-605C4A417FD8}"/>
              </a:ext>
            </a:extLst>
          </p:cNvPr>
          <p:cNvCxnSpPr>
            <a:cxnSpLocks/>
            <a:stCxn id="20" idx="3"/>
            <a:endCxn id="30" idx="1"/>
          </p:cNvCxnSpPr>
          <p:nvPr/>
        </p:nvCxnSpPr>
        <p:spPr>
          <a:xfrm flipV="1">
            <a:off x="9956583" y="2592806"/>
            <a:ext cx="185002" cy="2001"/>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Flowchart: Process 16">
            <a:extLst>
              <a:ext uri="{FF2B5EF4-FFF2-40B4-BE49-F238E27FC236}">
                <a16:creationId xmlns:a16="http://schemas.microsoft.com/office/drawing/2014/main" id="{BD70892E-4C71-8843-4D39-72336A9185E3}"/>
              </a:ext>
            </a:extLst>
          </p:cNvPr>
          <p:cNvSpPr/>
          <p:nvPr/>
        </p:nvSpPr>
        <p:spPr>
          <a:xfrm>
            <a:off x="6343150" y="2108807"/>
            <a:ext cx="1548000" cy="972000"/>
          </a:xfrm>
          <a:prstGeom prst="flowChartProcess">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rPr>
              <a:t>Specialty admin team to process the sign in / sign out sheet within Allocate to confirm time worked</a:t>
            </a:r>
          </a:p>
          <a:p>
            <a:pPr algn="ctr">
              <a:defRPr/>
            </a:pPr>
            <a:r>
              <a:rPr lang="en-GB" sz="1000" b="1" dirty="0">
                <a:solidFill>
                  <a:srgbClr val="FF0000"/>
                </a:solidFill>
                <a:latin typeface="Calibri" panose="020F0502020204030204"/>
              </a:rPr>
              <a:t>no later than 48 hours after its been worked</a:t>
            </a:r>
            <a:endParaRPr kumimoji="0" lang="en-GB" sz="10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30" name="Diamond 29">
            <a:extLst>
              <a:ext uri="{FF2B5EF4-FFF2-40B4-BE49-F238E27FC236}">
                <a16:creationId xmlns:a16="http://schemas.microsoft.com/office/drawing/2014/main" id="{2B93C0A8-7812-5A8B-705E-77A4263B53B4}"/>
              </a:ext>
            </a:extLst>
          </p:cNvPr>
          <p:cNvSpPr/>
          <p:nvPr/>
        </p:nvSpPr>
        <p:spPr>
          <a:xfrm>
            <a:off x="10141585" y="1926806"/>
            <a:ext cx="1616400" cy="1332000"/>
          </a:xfrm>
          <a:prstGeom prst="diamond">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rPr>
              <a:t>Processed </a:t>
            </a:r>
            <a:r>
              <a:rPr lang="en-GB" sz="1000" b="1" dirty="0">
                <a:solidFill>
                  <a:prstClr val="white"/>
                </a:solidFill>
                <a:latin typeface="Calibri" panose="020F0502020204030204"/>
              </a:rPr>
              <a:t>for payroll / invoice payment</a:t>
            </a:r>
            <a:endParaRPr kumimoji="0" lang="en-GB" sz="10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7" name="Content Placeholder 1">
            <a:extLst>
              <a:ext uri="{FF2B5EF4-FFF2-40B4-BE49-F238E27FC236}">
                <a16:creationId xmlns:a16="http://schemas.microsoft.com/office/drawing/2014/main" id="{D5C351D9-5D8A-4753-E24C-D95AE26F5B4C}"/>
              </a:ext>
            </a:extLst>
          </p:cNvPr>
          <p:cNvSpPr txBox="1">
            <a:spLocks/>
          </p:cNvSpPr>
          <p:nvPr/>
        </p:nvSpPr>
        <p:spPr>
          <a:xfrm>
            <a:off x="380481" y="356242"/>
            <a:ext cx="9837939" cy="814235"/>
          </a:xfrm>
          <a:prstGeom prst="rect">
            <a:avLst/>
          </a:prstGeom>
        </p:spPr>
        <p:txBody>
          <a:bodyPr vert="horz" lIns="91440" tIns="45720" rIns="91440" bIns="45720" rtlCol="0" anchor="t">
            <a:normAutofit/>
          </a:bodyPr>
          <a:lstStyle>
            <a:lvl1pPr indent="0">
              <a:spcBef>
                <a:spcPct val="20000"/>
              </a:spcBef>
              <a:buFont typeface="Arial" panose="020B0604020202020204" pitchFamily="34" charset="0"/>
              <a:buNone/>
              <a:defRPr sz="2400" b="1"/>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a:ln>
                  <a:noFill/>
                </a:ln>
                <a:solidFill>
                  <a:prstClr val="black"/>
                </a:solidFill>
                <a:effectLst/>
                <a:uLnTx/>
                <a:uFillTx/>
                <a:latin typeface="Calibri" panose="020F0502020204030204"/>
                <a:ea typeface="+mn-ea"/>
                <a:cs typeface="+mn-cs"/>
              </a:rPr>
              <a:t>New Medical Workforce Claims process – Medical Bank and Agency Work</a:t>
            </a:r>
          </a:p>
        </p:txBody>
      </p:sp>
      <p:sp>
        <p:nvSpPr>
          <p:cNvPr id="13" name="Flowchart: Process 12">
            <a:extLst>
              <a:ext uri="{FF2B5EF4-FFF2-40B4-BE49-F238E27FC236}">
                <a16:creationId xmlns:a16="http://schemas.microsoft.com/office/drawing/2014/main" id="{D4F261BA-BF6C-CF9C-FF9D-05AC91437AB4}"/>
              </a:ext>
            </a:extLst>
          </p:cNvPr>
          <p:cNvSpPr/>
          <p:nvPr/>
        </p:nvSpPr>
        <p:spPr>
          <a:xfrm>
            <a:off x="2482039" y="2108807"/>
            <a:ext cx="1548000" cy="972000"/>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rPr>
              <a:t>Shift added to Allocate </a:t>
            </a:r>
            <a:r>
              <a:rPr kumimoji="0" lang="en-GB" sz="1000" b="1" i="0" u="sng" strike="noStrike" kern="1200" cap="none" spc="0" normalizeH="0" baseline="0" noProof="0" dirty="0">
                <a:ln>
                  <a:noFill/>
                </a:ln>
                <a:solidFill>
                  <a:prstClr val="white"/>
                </a:solidFill>
                <a:effectLst/>
                <a:uLnTx/>
                <a:uFillTx/>
                <a:latin typeface="Calibri" panose="020F0502020204030204"/>
                <a:ea typeface="+mn-ea"/>
                <a:cs typeface="+mn-cs"/>
              </a:rPr>
              <a:t>in advance </a:t>
            </a:r>
            <a:r>
              <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rPr>
              <a:t>by the Temp Staffing team</a:t>
            </a:r>
          </a:p>
        </p:txBody>
      </p:sp>
      <p:cxnSp>
        <p:nvCxnSpPr>
          <p:cNvPr id="32" name="Straight Connector 31">
            <a:extLst>
              <a:ext uri="{FF2B5EF4-FFF2-40B4-BE49-F238E27FC236}">
                <a16:creationId xmlns:a16="http://schemas.microsoft.com/office/drawing/2014/main" id="{4E32F011-6A1A-61D6-E398-7627CE2C4F35}"/>
              </a:ext>
            </a:extLst>
          </p:cNvPr>
          <p:cNvCxnSpPr>
            <a:cxnSpLocks/>
            <a:stCxn id="13" idx="3"/>
            <a:endCxn id="6" idx="1"/>
          </p:cNvCxnSpPr>
          <p:nvPr/>
        </p:nvCxnSpPr>
        <p:spPr>
          <a:xfrm>
            <a:off x="4030039" y="2594807"/>
            <a:ext cx="373988" cy="0"/>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B38E75-D543-220E-17DD-82FF355791BD}"/>
              </a:ext>
            </a:extLst>
          </p:cNvPr>
          <p:cNvCxnSpPr>
            <a:cxnSpLocks/>
            <a:stCxn id="6" idx="3"/>
            <a:endCxn id="17" idx="1"/>
          </p:cNvCxnSpPr>
          <p:nvPr/>
        </p:nvCxnSpPr>
        <p:spPr>
          <a:xfrm>
            <a:off x="5952027" y="2594807"/>
            <a:ext cx="391123" cy="0"/>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5946778-C054-6EF1-8DC6-02D979A87CC3}"/>
              </a:ext>
            </a:extLst>
          </p:cNvPr>
          <p:cNvCxnSpPr>
            <a:cxnSpLocks/>
            <a:stCxn id="17" idx="3"/>
            <a:endCxn id="20" idx="1"/>
          </p:cNvCxnSpPr>
          <p:nvPr/>
        </p:nvCxnSpPr>
        <p:spPr>
          <a:xfrm>
            <a:off x="7891150" y="2594807"/>
            <a:ext cx="517433" cy="0"/>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BCA13750-5ECE-5845-BB55-40E4C1FC6BF6}"/>
              </a:ext>
            </a:extLst>
          </p:cNvPr>
          <p:cNvSpPr/>
          <p:nvPr/>
        </p:nvSpPr>
        <p:spPr>
          <a:xfrm>
            <a:off x="2489603" y="3148495"/>
            <a:ext cx="1540435" cy="296492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algn="l" defTabSz="914400" rtl="0" eaLnBrk="1" fontAlgn="auto" latinLnBrk="0" hangingPunct="1">
              <a:lnSpc>
                <a:spcPct val="100000"/>
              </a:lnSpc>
              <a:spcBef>
                <a:spcPts val="0"/>
              </a:spcBef>
              <a:spcAft>
                <a:spcPts val="600"/>
              </a:spcAft>
              <a:buClrTx/>
              <a:buSzTx/>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Retrospective addition of shifts to Allocate</a:t>
            </a:r>
          </a:p>
          <a:p>
            <a:pPr marR="0" lvl="0" algn="l" defTabSz="914400" rtl="0" eaLnBrk="1" fontAlgn="auto" latinLnBrk="0" hangingPunct="1">
              <a:lnSpc>
                <a:spcPct val="100000"/>
              </a:lnSpc>
              <a:spcBef>
                <a:spcPts val="0"/>
              </a:spcBef>
              <a:spcAft>
                <a:spcPts val="0"/>
              </a:spcAft>
              <a:buClrTx/>
              <a:buSzTx/>
              <a:tabLst/>
              <a:defRPr/>
            </a:pPr>
            <a:r>
              <a:rPr kumimoji="0" lang="en-GB" sz="1050" b="0" i="1" u="none" strike="noStrike" kern="1200" cap="none" spc="0" normalizeH="0" baseline="0" noProof="0" dirty="0">
                <a:ln>
                  <a:noFill/>
                </a:ln>
                <a:solidFill>
                  <a:prstClr val="black"/>
                </a:solidFill>
                <a:effectLst/>
                <a:uLnTx/>
                <a:uFillTx/>
                <a:latin typeface="Calibri" panose="020F0502020204030204"/>
                <a:ea typeface="+mn-ea"/>
                <a:cs typeface="+mn-cs"/>
              </a:rPr>
              <a:t>If the shift isn’t on Allocate prior to being worked, the bank / agency request form must be completed retrospectively and signed off by the level up approver (e.g. site Director of Ops and site Medical Director) as it is outside the timings in the control process before being sent to the Temp Staffing team to add to Allocate</a:t>
            </a:r>
          </a:p>
        </p:txBody>
      </p:sp>
    </p:spTree>
    <p:extLst>
      <p:ext uri="{BB962C8B-B14F-4D97-AF65-F5344CB8AC3E}">
        <p14:creationId xmlns:p14="http://schemas.microsoft.com/office/powerpoint/2010/main" val="214325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DF1A710-4A94-1866-D62A-92E97E8340BE}"/>
              </a:ext>
            </a:extLst>
          </p:cNvPr>
          <p:cNvCxnSpPr>
            <a:cxnSpLocks/>
            <a:stCxn id="41" idx="3"/>
            <a:endCxn id="7" idx="1"/>
          </p:cNvCxnSpPr>
          <p:nvPr/>
        </p:nvCxnSpPr>
        <p:spPr>
          <a:xfrm>
            <a:off x="6887139" y="3316792"/>
            <a:ext cx="1242614" cy="2048"/>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E62502FB-570D-9F7E-4138-1B67DB81C83D}"/>
              </a:ext>
            </a:extLst>
          </p:cNvPr>
          <p:cNvCxnSpPr>
            <a:cxnSpLocks/>
            <a:stCxn id="5" idx="3"/>
            <a:endCxn id="26" idx="1"/>
          </p:cNvCxnSpPr>
          <p:nvPr/>
        </p:nvCxnSpPr>
        <p:spPr>
          <a:xfrm flipV="1">
            <a:off x="2017108" y="3311101"/>
            <a:ext cx="352918" cy="552"/>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Flowchart: Decision 4">
            <a:extLst>
              <a:ext uri="{FF2B5EF4-FFF2-40B4-BE49-F238E27FC236}">
                <a16:creationId xmlns:a16="http://schemas.microsoft.com/office/drawing/2014/main" id="{E1D79256-7B68-2F8C-491A-0DD123893370}"/>
              </a:ext>
            </a:extLst>
          </p:cNvPr>
          <p:cNvSpPr/>
          <p:nvPr/>
        </p:nvSpPr>
        <p:spPr>
          <a:xfrm>
            <a:off x="400708" y="2631253"/>
            <a:ext cx="1616400" cy="13608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prstClr val="white"/>
                </a:solidFill>
                <a:latin typeface="Calibri" panose="020F0502020204030204"/>
              </a:rPr>
              <a:t>ACC arranged and relevant approval obtained</a:t>
            </a:r>
            <a:endPar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Flowchart: Process 5">
            <a:extLst>
              <a:ext uri="{FF2B5EF4-FFF2-40B4-BE49-F238E27FC236}">
                <a16:creationId xmlns:a16="http://schemas.microsoft.com/office/drawing/2014/main" id="{B8E627E5-3B10-7824-6937-7D185EE309C6}"/>
              </a:ext>
            </a:extLst>
          </p:cNvPr>
          <p:cNvSpPr/>
          <p:nvPr/>
        </p:nvSpPr>
        <p:spPr>
          <a:xfrm>
            <a:off x="4025883" y="2810616"/>
            <a:ext cx="1224000" cy="1002073"/>
          </a:xfrm>
          <a:prstGeom prst="flowChartProcess">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rPr>
              <a:t>Add time worked to the pre-approved ACC form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rgbClr val="FF0000"/>
                </a:solidFill>
                <a:latin typeface="Calibri" panose="020F0502020204030204"/>
              </a:rPr>
              <a:t>no later than 48 hours after its been worked</a:t>
            </a:r>
            <a:endParaRPr kumimoji="0" lang="en-GB" sz="10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7" name="Flowchart: Process 6">
            <a:extLst>
              <a:ext uri="{FF2B5EF4-FFF2-40B4-BE49-F238E27FC236}">
                <a16:creationId xmlns:a16="http://schemas.microsoft.com/office/drawing/2014/main" id="{F6E3AD0C-4D62-DBB5-CF69-71810BC678DE}"/>
              </a:ext>
            </a:extLst>
          </p:cNvPr>
          <p:cNvSpPr/>
          <p:nvPr/>
        </p:nvSpPr>
        <p:spPr>
          <a:xfrm>
            <a:off x="8129753" y="2817251"/>
            <a:ext cx="1296684" cy="1003178"/>
          </a:xfrm>
          <a:prstGeom prst="flowChartProcess">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white"/>
                </a:solidFill>
                <a:effectLst/>
                <a:uLnTx/>
                <a:uFillTx/>
                <a:ea typeface="+mn-ea"/>
                <a:cs typeface="+mn-cs"/>
              </a:rPr>
              <a:t>Submit ACC form to </a:t>
            </a:r>
            <a:r>
              <a:rPr lang="en-GB" sz="1000" b="1" u="sng" dirty="0">
                <a:solidFill>
                  <a:srgbClr val="0000FF"/>
                </a:solidFill>
                <a:effectLst/>
                <a:ea typeface="Calibri" panose="020F0502020204030204" pitchFamily="34" charset="0"/>
                <a:cs typeface="Times New Roman" panose="02020603050405020304" pitchFamily="18" charset="0"/>
                <a:hlinkClick r:id="rId3"/>
              </a:rPr>
              <a:t>medical.roster@liverpoolft.nhs.uk</a:t>
            </a:r>
            <a:r>
              <a:rPr lang="en-GB" sz="1000" b="1" u="sng" dirty="0">
                <a:solidFill>
                  <a:srgbClr val="0000FF"/>
                </a:solidFill>
                <a:effectLst/>
                <a:ea typeface="Calibri" panose="020F0502020204030204" pitchFamily="34" charset="0"/>
                <a:cs typeface="Times New Roman" panose="02020603050405020304" pitchFamily="18" charset="0"/>
              </a:rPr>
              <a:t> </a:t>
            </a:r>
            <a:endParaRPr lang="en-GB" sz="1000" b="1" u="sng" dirty="0">
              <a:solidFill>
                <a:schemeClr val="bg1"/>
              </a:solidFill>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rgbClr val="FF0000"/>
                </a:solidFill>
                <a:cs typeface="Times New Roman" panose="02020603050405020304" pitchFamily="18" charset="0"/>
              </a:rPr>
              <a:t>n</a:t>
            </a:r>
            <a:r>
              <a:rPr lang="en-GB" sz="1000" b="1" dirty="0">
                <a:solidFill>
                  <a:srgbClr val="FF0000"/>
                </a:solidFill>
                <a:ea typeface="+mn-ea"/>
                <a:cs typeface="Times New Roman" panose="02020603050405020304" pitchFamily="18" charset="0"/>
              </a:rPr>
              <a:t>o later than the 6</a:t>
            </a:r>
            <a:r>
              <a:rPr lang="en-GB" sz="1000" b="1" baseline="30000" dirty="0">
                <a:solidFill>
                  <a:srgbClr val="FF0000"/>
                </a:solidFill>
                <a:ea typeface="+mn-ea"/>
                <a:cs typeface="Times New Roman" panose="02020603050405020304" pitchFamily="18" charset="0"/>
              </a:rPr>
              <a:t>th</a:t>
            </a:r>
            <a:r>
              <a:rPr lang="en-GB" sz="1000" b="1" dirty="0">
                <a:solidFill>
                  <a:srgbClr val="FF0000"/>
                </a:solidFill>
                <a:ea typeface="+mn-ea"/>
                <a:cs typeface="Times New Roman" panose="02020603050405020304" pitchFamily="18" charset="0"/>
              </a:rPr>
              <a:t> of the mon</a:t>
            </a:r>
            <a:r>
              <a:rPr lang="en-GB" sz="1000" b="1" dirty="0">
                <a:solidFill>
                  <a:srgbClr val="FF0000"/>
                </a:solidFill>
                <a:cs typeface="Times New Roman" panose="02020603050405020304" pitchFamily="18" charset="0"/>
              </a:rPr>
              <a:t>th after its been worked</a:t>
            </a:r>
            <a:endParaRPr kumimoji="0" lang="en-GB" sz="1000" b="1" i="0" strike="noStrike" kern="1200" cap="none" spc="0" normalizeH="0" baseline="0" noProof="0" dirty="0">
              <a:ln>
                <a:noFill/>
              </a:ln>
              <a:solidFill>
                <a:srgbClr val="FF0000"/>
              </a:solidFill>
              <a:effectLst/>
              <a:uLnTx/>
              <a:uFillTx/>
              <a:ea typeface="+mn-ea"/>
              <a:cs typeface="+mn-cs"/>
            </a:endParaRPr>
          </a:p>
        </p:txBody>
      </p:sp>
      <p:sp>
        <p:nvSpPr>
          <p:cNvPr id="8" name="Flowchart: Process 7">
            <a:extLst>
              <a:ext uri="{FF2B5EF4-FFF2-40B4-BE49-F238E27FC236}">
                <a16:creationId xmlns:a16="http://schemas.microsoft.com/office/drawing/2014/main" id="{BD0FC97E-9EE4-A365-7702-5385CF80A8F7}"/>
              </a:ext>
            </a:extLst>
          </p:cNvPr>
          <p:cNvSpPr/>
          <p:nvPr/>
        </p:nvSpPr>
        <p:spPr>
          <a:xfrm>
            <a:off x="369412" y="5528411"/>
            <a:ext cx="337457" cy="325761"/>
          </a:xfrm>
          <a:prstGeom prst="flowChartProcess">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lowchart: Process 8">
            <a:extLst>
              <a:ext uri="{FF2B5EF4-FFF2-40B4-BE49-F238E27FC236}">
                <a16:creationId xmlns:a16="http://schemas.microsoft.com/office/drawing/2014/main" id="{CC28E740-DF2A-ED9B-C36B-47501CF62F75}"/>
              </a:ext>
            </a:extLst>
          </p:cNvPr>
          <p:cNvSpPr/>
          <p:nvPr/>
        </p:nvSpPr>
        <p:spPr>
          <a:xfrm>
            <a:off x="227274" y="4914118"/>
            <a:ext cx="1912344" cy="1547089"/>
          </a:xfrm>
          <a:prstGeom prst="flowChartProcess">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lowchart: Decision 9">
            <a:extLst>
              <a:ext uri="{FF2B5EF4-FFF2-40B4-BE49-F238E27FC236}">
                <a16:creationId xmlns:a16="http://schemas.microsoft.com/office/drawing/2014/main" id="{52D32BE2-FFBF-0352-EC7D-8A7A34514767}"/>
              </a:ext>
            </a:extLst>
          </p:cNvPr>
          <p:cNvSpPr/>
          <p:nvPr/>
        </p:nvSpPr>
        <p:spPr>
          <a:xfrm>
            <a:off x="312263" y="5095388"/>
            <a:ext cx="451756" cy="30403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A6C6914E-69B7-7170-CD88-564F14812F5B}"/>
              </a:ext>
            </a:extLst>
          </p:cNvPr>
          <p:cNvSpPr txBox="1"/>
          <p:nvPr/>
        </p:nvSpPr>
        <p:spPr>
          <a:xfrm>
            <a:off x="821300" y="5573996"/>
            <a:ext cx="1174436" cy="261610"/>
          </a:xfrm>
          <a:prstGeom prst="rect">
            <a:avLst/>
          </a:prstGeom>
          <a:solidFill>
            <a:schemeClr val="bg1"/>
          </a:solid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Process step</a:t>
            </a:r>
          </a:p>
        </p:txBody>
      </p:sp>
      <p:sp>
        <p:nvSpPr>
          <p:cNvPr id="15" name="TextBox 14">
            <a:extLst>
              <a:ext uri="{FF2B5EF4-FFF2-40B4-BE49-F238E27FC236}">
                <a16:creationId xmlns:a16="http://schemas.microsoft.com/office/drawing/2014/main" id="{EFE4507E-6962-F386-218B-0B756E677FB2}"/>
              </a:ext>
            </a:extLst>
          </p:cNvPr>
          <p:cNvSpPr txBox="1"/>
          <p:nvPr/>
        </p:nvSpPr>
        <p:spPr>
          <a:xfrm>
            <a:off x="821300" y="5125834"/>
            <a:ext cx="1174436" cy="261610"/>
          </a:xfrm>
          <a:prstGeom prst="rect">
            <a:avLst/>
          </a:prstGeom>
          <a:solidFill>
            <a:schemeClr val="bg1"/>
          </a:solid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Start / end points</a:t>
            </a:r>
          </a:p>
        </p:txBody>
      </p:sp>
      <p:sp>
        <p:nvSpPr>
          <p:cNvPr id="20" name="Flowchart: Process 19">
            <a:extLst>
              <a:ext uri="{FF2B5EF4-FFF2-40B4-BE49-F238E27FC236}">
                <a16:creationId xmlns:a16="http://schemas.microsoft.com/office/drawing/2014/main" id="{CC4F2521-AF7B-0EB2-BF76-AA868181B065}"/>
              </a:ext>
            </a:extLst>
          </p:cNvPr>
          <p:cNvSpPr/>
          <p:nvPr/>
        </p:nvSpPr>
        <p:spPr>
          <a:xfrm>
            <a:off x="7016178" y="1654981"/>
            <a:ext cx="1224000" cy="597298"/>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000" b="1">
                <a:solidFill>
                  <a:prstClr val="white"/>
                </a:solidFill>
                <a:latin typeface="Calibri" panose="020F0502020204030204"/>
              </a:rPr>
              <a:t>DDO and DMD sign off</a:t>
            </a:r>
          </a:p>
        </p:txBody>
      </p:sp>
      <p:sp>
        <p:nvSpPr>
          <p:cNvPr id="41" name="Flowchart: Process 40">
            <a:extLst>
              <a:ext uri="{FF2B5EF4-FFF2-40B4-BE49-F238E27FC236}">
                <a16:creationId xmlns:a16="http://schemas.microsoft.com/office/drawing/2014/main" id="{C93ECD96-D62D-DAF6-8755-0BEC68ED1450}"/>
              </a:ext>
            </a:extLst>
          </p:cNvPr>
          <p:cNvSpPr/>
          <p:nvPr/>
        </p:nvSpPr>
        <p:spPr>
          <a:xfrm>
            <a:off x="5663139" y="2815203"/>
            <a:ext cx="1224000" cy="1003177"/>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Calibri" panose="020F0502020204030204"/>
                <a:ea typeface="+mn-ea"/>
                <a:cs typeface="+mn-cs"/>
              </a:rPr>
              <a:t>Review time worked against the pre- approved time in the ACC form</a:t>
            </a:r>
            <a:endParaRPr kumimoji="0" lang="en-GB" sz="1000" b="1" i="1"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0" name="Straight Connector 89">
            <a:extLst>
              <a:ext uri="{FF2B5EF4-FFF2-40B4-BE49-F238E27FC236}">
                <a16:creationId xmlns:a16="http://schemas.microsoft.com/office/drawing/2014/main" id="{2B727B99-5FFD-4C57-CBC5-629BD131EEE7}"/>
              </a:ext>
            </a:extLst>
          </p:cNvPr>
          <p:cNvCxnSpPr>
            <a:cxnSpLocks/>
            <a:stCxn id="6" idx="3"/>
            <a:endCxn id="41" idx="1"/>
          </p:cNvCxnSpPr>
          <p:nvPr/>
        </p:nvCxnSpPr>
        <p:spPr>
          <a:xfrm>
            <a:off x="5249883" y="3311653"/>
            <a:ext cx="413256" cy="5139"/>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9" name="Flowchart: Process 48">
            <a:extLst>
              <a:ext uri="{FF2B5EF4-FFF2-40B4-BE49-F238E27FC236}">
                <a16:creationId xmlns:a16="http://schemas.microsoft.com/office/drawing/2014/main" id="{57CF7E4B-561A-6EA5-38D6-8B5EE614E8F6}"/>
              </a:ext>
            </a:extLst>
          </p:cNvPr>
          <p:cNvSpPr/>
          <p:nvPr/>
        </p:nvSpPr>
        <p:spPr>
          <a:xfrm>
            <a:off x="369410" y="5985611"/>
            <a:ext cx="337457" cy="325761"/>
          </a:xfrm>
          <a:prstGeom prst="flowChartProcess">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TextBox 49">
            <a:extLst>
              <a:ext uri="{FF2B5EF4-FFF2-40B4-BE49-F238E27FC236}">
                <a16:creationId xmlns:a16="http://schemas.microsoft.com/office/drawing/2014/main" id="{4C13631A-674F-A7C7-9511-57E123598FD5}"/>
              </a:ext>
            </a:extLst>
          </p:cNvPr>
          <p:cNvSpPr txBox="1"/>
          <p:nvPr/>
        </p:nvSpPr>
        <p:spPr>
          <a:xfrm>
            <a:off x="821298" y="6031196"/>
            <a:ext cx="1297662" cy="261610"/>
          </a:xfrm>
          <a:prstGeom prst="rect">
            <a:avLst/>
          </a:prstGeom>
          <a:solidFill>
            <a:schemeClr val="bg1"/>
          </a:solid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Milestone / Deadline</a:t>
            </a:r>
          </a:p>
        </p:txBody>
      </p:sp>
      <p:sp>
        <p:nvSpPr>
          <p:cNvPr id="95" name="Diamond 94">
            <a:extLst>
              <a:ext uri="{FF2B5EF4-FFF2-40B4-BE49-F238E27FC236}">
                <a16:creationId xmlns:a16="http://schemas.microsoft.com/office/drawing/2014/main" id="{8212851C-C3E6-6474-EF1D-A9D3F7E2874A}"/>
              </a:ext>
            </a:extLst>
          </p:cNvPr>
          <p:cNvSpPr/>
          <p:nvPr/>
        </p:nvSpPr>
        <p:spPr>
          <a:xfrm>
            <a:off x="9844289" y="2638440"/>
            <a:ext cx="1616400" cy="1360800"/>
          </a:xfrm>
          <a:prstGeom prst="diamond">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Calibri" panose="020F0502020204030204"/>
                <a:ea typeface="+mn-ea"/>
                <a:cs typeface="+mn-cs"/>
              </a:rPr>
              <a:t>Processed </a:t>
            </a:r>
            <a:r>
              <a:rPr lang="en-GB" sz="1000" b="1">
                <a:solidFill>
                  <a:prstClr val="white"/>
                </a:solidFill>
                <a:latin typeface="Calibri" panose="020F0502020204030204"/>
              </a:rPr>
              <a:t>for payroll</a:t>
            </a:r>
            <a:endParaRPr kumimoji="0" lang="en-GB" sz="1000" b="1" i="0" u="none" strike="noStrike" kern="1200" cap="none" spc="0" normalizeH="0" baseline="0" noProof="0">
              <a:ln>
                <a:noFill/>
              </a:ln>
              <a:solidFill>
                <a:srgbClr val="FF0000"/>
              </a:solidFill>
              <a:effectLst/>
              <a:uLnTx/>
              <a:uFillTx/>
              <a:latin typeface="Calibri" panose="020F0502020204030204"/>
              <a:ea typeface="+mn-ea"/>
              <a:cs typeface="+mn-cs"/>
            </a:endParaRPr>
          </a:p>
        </p:txBody>
      </p:sp>
      <p:cxnSp>
        <p:nvCxnSpPr>
          <p:cNvPr id="96" name="Straight Connector 95">
            <a:extLst>
              <a:ext uri="{FF2B5EF4-FFF2-40B4-BE49-F238E27FC236}">
                <a16:creationId xmlns:a16="http://schemas.microsoft.com/office/drawing/2014/main" id="{5456CFC4-B360-BCFD-894A-7CE4DAE97D46}"/>
              </a:ext>
            </a:extLst>
          </p:cNvPr>
          <p:cNvCxnSpPr>
            <a:cxnSpLocks/>
            <a:stCxn id="7" idx="3"/>
            <a:endCxn id="95" idx="1"/>
          </p:cNvCxnSpPr>
          <p:nvPr/>
        </p:nvCxnSpPr>
        <p:spPr>
          <a:xfrm>
            <a:off x="9426437" y="3318840"/>
            <a:ext cx="417852" cy="0"/>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Connector 73">
            <a:extLst>
              <a:ext uri="{FF2B5EF4-FFF2-40B4-BE49-F238E27FC236}">
                <a16:creationId xmlns:a16="http://schemas.microsoft.com/office/drawing/2014/main" id="{83A4A399-AAD8-166B-EF64-F3DA471D9E33}"/>
              </a:ext>
            </a:extLst>
          </p:cNvPr>
          <p:cNvCxnSpPr>
            <a:cxnSpLocks/>
            <a:stCxn id="20" idx="1"/>
            <a:endCxn id="41" idx="0"/>
          </p:cNvCxnSpPr>
          <p:nvPr/>
        </p:nvCxnSpPr>
        <p:spPr>
          <a:xfrm rot="10800000" flipV="1">
            <a:off x="6275140" y="1953629"/>
            <a:ext cx="741039" cy="861573"/>
          </a:xfrm>
          <a:prstGeom prst="bentConnector2">
            <a:avLst/>
          </a:prstGeom>
          <a:ln w="12700">
            <a:solidFill>
              <a:schemeClr val="tx1"/>
            </a:solidFill>
            <a:prstDash val="lgDash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83E2A28-5147-6F4A-0344-75934F9FF63F}"/>
              </a:ext>
            </a:extLst>
          </p:cNvPr>
          <p:cNvSpPr txBox="1"/>
          <p:nvPr/>
        </p:nvSpPr>
        <p:spPr>
          <a:xfrm>
            <a:off x="5827293" y="2130609"/>
            <a:ext cx="895691" cy="507831"/>
          </a:xfrm>
          <a:prstGeom prst="rect">
            <a:avLst/>
          </a:prstGeom>
          <a:solidFill>
            <a:schemeClr val="bg1"/>
          </a:solidFill>
        </p:spPr>
        <p:txBody>
          <a:bodyPr wrap="square" lIns="36000" rIns="360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Calibri" panose="020F0502020204030204"/>
                <a:ea typeface="+mn-ea"/>
                <a:cs typeface="+mn-cs"/>
              </a:rPr>
              <a:t>Increased time to pre-approved ACC </a:t>
            </a:r>
          </a:p>
        </p:txBody>
      </p:sp>
      <p:cxnSp>
        <p:nvCxnSpPr>
          <p:cNvPr id="39" name="Straight Connector 73">
            <a:extLst>
              <a:ext uri="{FF2B5EF4-FFF2-40B4-BE49-F238E27FC236}">
                <a16:creationId xmlns:a16="http://schemas.microsoft.com/office/drawing/2014/main" id="{453263E3-46C6-EF83-3C32-FF29AB77D888}"/>
              </a:ext>
            </a:extLst>
          </p:cNvPr>
          <p:cNvCxnSpPr>
            <a:cxnSpLocks/>
            <a:stCxn id="7" idx="0"/>
            <a:endCxn id="20" idx="3"/>
          </p:cNvCxnSpPr>
          <p:nvPr/>
        </p:nvCxnSpPr>
        <p:spPr>
          <a:xfrm rot="16200000" flipV="1">
            <a:off x="8077327" y="2116482"/>
            <a:ext cx="863621" cy="537917"/>
          </a:xfrm>
          <a:prstGeom prst="bentConnector2">
            <a:avLst/>
          </a:prstGeom>
          <a:ln w="12700">
            <a:solidFill>
              <a:schemeClr val="tx1"/>
            </a:solidFill>
            <a:prstDash val="lgDash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9F503E89-9303-DA2C-8476-CFB33AF25D52}"/>
              </a:ext>
            </a:extLst>
          </p:cNvPr>
          <p:cNvSpPr txBox="1"/>
          <p:nvPr/>
        </p:nvSpPr>
        <p:spPr>
          <a:xfrm>
            <a:off x="7138371" y="2926425"/>
            <a:ext cx="699520" cy="784830"/>
          </a:xfrm>
          <a:prstGeom prst="rect">
            <a:avLst/>
          </a:prstGeom>
          <a:solidFill>
            <a:schemeClr val="bg1"/>
          </a:solidFill>
        </p:spPr>
        <p:txBody>
          <a:bodyPr wrap="square" lIns="36000" rIns="360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Calibri" panose="020F0502020204030204"/>
                <a:ea typeface="+mn-ea"/>
                <a:cs typeface="+mn-cs"/>
              </a:rPr>
              <a:t>No variation / less hours than pre-approved ACC</a:t>
            </a:r>
          </a:p>
        </p:txBody>
      </p:sp>
      <p:sp>
        <p:nvSpPr>
          <p:cNvPr id="26" name="Flowchart: Process 25">
            <a:extLst>
              <a:ext uri="{FF2B5EF4-FFF2-40B4-BE49-F238E27FC236}">
                <a16:creationId xmlns:a16="http://schemas.microsoft.com/office/drawing/2014/main" id="{E53C74CA-2432-D269-91AC-8B6A0569BD7C}"/>
              </a:ext>
            </a:extLst>
          </p:cNvPr>
          <p:cNvSpPr/>
          <p:nvPr/>
        </p:nvSpPr>
        <p:spPr>
          <a:xfrm>
            <a:off x="2370025" y="2809512"/>
            <a:ext cx="1224000" cy="1003177"/>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Calibri" panose="020F0502020204030204"/>
                <a:ea typeface="+mn-ea"/>
                <a:cs typeface="+mn-cs"/>
              </a:rPr>
              <a:t>ACC worked</a:t>
            </a:r>
            <a:endParaRPr kumimoji="0" lang="en-GB" sz="1000" b="1" i="1"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5" name="Straight Connector 34">
            <a:extLst>
              <a:ext uri="{FF2B5EF4-FFF2-40B4-BE49-F238E27FC236}">
                <a16:creationId xmlns:a16="http://schemas.microsoft.com/office/drawing/2014/main" id="{64EC1F54-FC48-9011-22DA-09C2F38AA075}"/>
              </a:ext>
            </a:extLst>
          </p:cNvPr>
          <p:cNvCxnSpPr>
            <a:cxnSpLocks/>
            <a:stCxn id="26" idx="3"/>
            <a:endCxn id="6" idx="1"/>
          </p:cNvCxnSpPr>
          <p:nvPr/>
        </p:nvCxnSpPr>
        <p:spPr>
          <a:xfrm>
            <a:off x="3594025" y="3311101"/>
            <a:ext cx="431858" cy="552"/>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Content Placeholder 1">
            <a:extLst>
              <a:ext uri="{FF2B5EF4-FFF2-40B4-BE49-F238E27FC236}">
                <a16:creationId xmlns:a16="http://schemas.microsoft.com/office/drawing/2014/main" id="{A962F100-201A-6F27-7A8E-A4C0A8466C65}"/>
              </a:ext>
            </a:extLst>
          </p:cNvPr>
          <p:cNvSpPr txBox="1">
            <a:spLocks/>
          </p:cNvSpPr>
          <p:nvPr/>
        </p:nvSpPr>
        <p:spPr>
          <a:xfrm>
            <a:off x="380481" y="356242"/>
            <a:ext cx="9837939" cy="814235"/>
          </a:xfrm>
          <a:prstGeom prst="rect">
            <a:avLst/>
          </a:prstGeom>
        </p:spPr>
        <p:txBody>
          <a:bodyPr vert="horz" lIns="91440" tIns="45720" rIns="91440" bIns="45720" rtlCol="0" anchor="t">
            <a:normAutofit/>
          </a:bodyPr>
          <a:lstStyle>
            <a:lvl1pPr indent="0">
              <a:spcBef>
                <a:spcPct val="20000"/>
              </a:spcBef>
              <a:buFont typeface="Arial" panose="020B0604020202020204" pitchFamily="34" charset="0"/>
              <a:buNone/>
              <a:defRPr sz="2400" b="1"/>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a:ln>
                  <a:noFill/>
                </a:ln>
                <a:solidFill>
                  <a:prstClr val="black"/>
                </a:solidFill>
                <a:effectLst/>
                <a:uLnTx/>
                <a:uFillTx/>
                <a:latin typeface="Calibri" panose="020F0502020204030204"/>
                <a:ea typeface="+mn-ea"/>
                <a:cs typeface="+mn-cs"/>
              </a:rPr>
              <a:t>New Medical Workforce Claims process – Consultant ACC</a:t>
            </a:r>
          </a:p>
        </p:txBody>
      </p:sp>
    </p:spTree>
    <p:extLst>
      <p:ext uri="{BB962C8B-B14F-4D97-AF65-F5344CB8AC3E}">
        <p14:creationId xmlns:p14="http://schemas.microsoft.com/office/powerpoint/2010/main" val="176156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DF1A710-4A94-1866-D62A-92E97E8340BE}"/>
              </a:ext>
            </a:extLst>
          </p:cNvPr>
          <p:cNvCxnSpPr>
            <a:cxnSpLocks/>
            <a:stCxn id="41" idx="3"/>
            <a:endCxn id="7" idx="1"/>
          </p:cNvCxnSpPr>
          <p:nvPr/>
        </p:nvCxnSpPr>
        <p:spPr>
          <a:xfrm>
            <a:off x="6887139" y="3316792"/>
            <a:ext cx="1070601" cy="2048"/>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E62502FB-570D-9F7E-4138-1B67DB81C83D}"/>
              </a:ext>
            </a:extLst>
          </p:cNvPr>
          <p:cNvCxnSpPr>
            <a:cxnSpLocks/>
            <a:stCxn id="5" idx="3"/>
            <a:endCxn id="26" idx="1"/>
          </p:cNvCxnSpPr>
          <p:nvPr/>
        </p:nvCxnSpPr>
        <p:spPr>
          <a:xfrm flipV="1">
            <a:off x="2017108" y="3311101"/>
            <a:ext cx="371023" cy="552"/>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Flowchart: Decision 4">
            <a:extLst>
              <a:ext uri="{FF2B5EF4-FFF2-40B4-BE49-F238E27FC236}">
                <a16:creationId xmlns:a16="http://schemas.microsoft.com/office/drawing/2014/main" id="{E1D79256-7B68-2F8C-491A-0DD123893370}"/>
              </a:ext>
            </a:extLst>
          </p:cNvPr>
          <p:cNvSpPr/>
          <p:nvPr/>
        </p:nvSpPr>
        <p:spPr>
          <a:xfrm>
            <a:off x="400708" y="2631253"/>
            <a:ext cx="1616400" cy="13608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prstClr val="white"/>
                </a:solidFill>
                <a:latin typeface="Calibri" panose="020F0502020204030204"/>
              </a:rPr>
              <a:t>WLI arranged and relevant approval obtained</a:t>
            </a:r>
            <a:endPar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Flowchart: Process 5">
            <a:extLst>
              <a:ext uri="{FF2B5EF4-FFF2-40B4-BE49-F238E27FC236}">
                <a16:creationId xmlns:a16="http://schemas.microsoft.com/office/drawing/2014/main" id="{B8E627E5-3B10-7824-6937-7D185EE309C6}"/>
              </a:ext>
            </a:extLst>
          </p:cNvPr>
          <p:cNvSpPr/>
          <p:nvPr/>
        </p:nvSpPr>
        <p:spPr>
          <a:xfrm>
            <a:off x="3825389" y="2810616"/>
            <a:ext cx="1424494" cy="1002073"/>
          </a:xfrm>
          <a:prstGeom prst="flowChartProcess">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white"/>
                </a:solidFill>
                <a:effectLst/>
                <a:uLnTx/>
                <a:uFillTx/>
                <a:latin typeface="Calibri" panose="020F0502020204030204"/>
                <a:ea typeface="+mn-ea"/>
                <a:cs typeface="+mn-cs"/>
              </a:rPr>
              <a:t>Add time worked and activity completed to the pre-approved WLI form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rgbClr val="FF0000"/>
                </a:solidFill>
                <a:latin typeface="Calibri" panose="020F0502020204030204"/>
              </a:rPr>
              <a:t>no later than 48 hours after its been worked</a:t>
            </a:r>
            <a:endParaRPr kumimoji="0" lang="en-GB" sz="10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7" name="Flowchart: Process 6">
            <a:extLst>
              <a:ext uri="{FF2B5EF4-FFF2-40B4-BE49-F238E27FC236}">
                <a16:creationId xmlns:a16="http://schemas.microsoft.com/office/drawing/2014/main" id="{F6E3AD0C-4D62-DBB5-CF69-71810BC678DE}"/>
              </a:ext>
            </a:extLst>
          </p:cNvPr>
          <p:cNvSpPr/>
          <p:nvPr/>
        </p:nvSpPr>
        <p:spPr>
          <a:xfrm>
            <a:off x="7957740" y="2817251"/>
            <a:ext cx="1296684" cy="1003178"/>
          </a:xfrm>
          <a:prstGeom prst="flowChartProcess">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white"/>
                </a:solidFill>
                <a:effectLst/>
                <a:uLnTx/>
                <a:uFillTx/>
                <a:ea typeface="+mn-ea"/>
                <a:cs typeface="+mn-cs"/>
              </a:rPr>
              <a:t>Submit WLI form to </a:t>
            </a:r>
            <a:r>
              <a:rPr lang="en-GB" sz="1000" b="1" u="sng" dirty="0">
                <a:solidFill>
                  <a:srgbClr val="0000FF"/>
                </a:solidFill>
                <a:effectLst/>
                <a:ea typeface="Calibri" panose="020F0502020204030204" pitchFamily="34" charset="0"/>
                <a:cs typeface="Times New Roman" panose="02020603050405020304" pitchFamily="18" charset="0"/>
                <a:hlinkClick r:id="rId3"/>
              </a:rPr>
              <a:t>medical.roster@liverpoolft.nhs.uk</a:t>
            </a:r>
            <a:r>
              <a:rPr lang="en-GB" sz="1000" b="1" u="sng" dirty="0">
                <a:solidFill>
                  <a:srgbClr val="0000FF"/>
                </a:solidFill>
                <a:effectLst/>
                <a:ea typeface="Calibri" panose="020F0502020204030204" pitchFamily="34" charset="0"/>
                <a:cs typeface="Times New Roman" panose="02020603050405020304" pitchFamily="18" charset="0"/>
              </a:rPr>
              <a:t> </a:t>
            </a:r>
            <a:endParaRPr lang="en-GB" sz="1000" b="1" u="sng" dirty="0">
              <a:solidFill>
                <a:schemeClr val="bg1"/>
              </a:solidFill>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rgbClr val="FF0000"/>
                </a:solidFill>
                <a:cs typeface="Times New Roman" panose="02020603050405020304" pitchFamily="18" charset="0"/>
              </a:rPr>
              <a:t>n</a:t>
            </a:r>
            <a:r>
              <a:rPr lang="en-GB" sz="1000" b="1" dirty="0">
                <a:solidFill>
                  <a:srgbClr val="FF0000"/>
                </a:solidFill>
                <a:ea typeface="+mn-ea"/>
                <a:cs typeface="Times New Roman" panose="02020603050405020304" pitchFamily="18" charset="0"/>
              </a:rPr>
              <a:t>o later than the 6</a:t>
            </a:r>
            <a:r>
              <a:rPr lang="en-GB" sz="1000" b="1" baseline="30000" dirty="0">
                <a:solidFill>
                  <a:srgbClr val="FF0000"/>
                </a:solidFill>
                <a:ea typeface="+mn-ea"/>
                <a:cs typeface="Times New Roman" panose="02020603050405020304" pitchFamily="18" charset="0"/>
              </a:rPr>
              <a:t>th</a:t>
            </a:r>
            <a:r>
              <a:rPr lang="en-GB" sz="1000" b="1" dirty="0">
                <a:solidFill>
                  <a:srgbClr val="FF0000"/>
                </a:solidFill>
                <a:ea typeface="+mn-ea"/>
                <a:cs typeface="Times New Roman" panose="02020603050405020304" pitchFamily="18" charset="0"/>
              </a:rPr>
              <a:t> of the mon</a:t>
            </a:r>
            <a:r>
              <a:rPr lang="en-GB" sz="1000" b="1" dirty="0">
                <a:solidFill>
                  <a:srgbClr val="FF0000"/>
                </a:solidFill>
                <a:cs typeface="Times New Roman" panose="02020603050405020304" pitchFamily="18" charset="0"/>
              </a:rPr>
              <a:t>th after its been worked</a:t>
            </a:r>
            <a:endParaRPr kumimoji="0" lang="en-GB" sz="1000" b="1" i="0" strike="noStrike" kern="1200" cap="none" spc="0" normalizeH="0" baseline="0" noProof="0" dirty="0">
              <a:ln>
                <a:noFill/>
              </a:ln>
              <a:solidFill>
                <a:srgbClr val="FF0000"/>
              </a:solidFill>
              <a:effectLst/>
              <a:uLnTx/>
              <a:uFillTx/>
              <a:ea typeface="+mn-ea"/>
              <a:cs typeface="+mn-cs"/>
            </a:endParaRPr>
          </a:p>
        </p:txBody>
      </p:sp>
      <p:sp>
        <p:nvSpPr>
          <p:cNvPr id="8" name="Flowchart: Process 7">
            <a:extLst>
              <a:ext uri="{FF2B5EF4-FFF2-40B4-BE49-F238E27FC236}">
                <a16:creationId xmlns:a16="http://schemas.microsoft.com/office/drawing/2014/main" id="{BD0FC97E-9EE4-A365-7702-5385CF80A8F7}"/>
              </a:ext>
            </a:extLst>
          </p:cNvPr>
          <p:cNvSpPr/>
          <p:nvPr/>
        </p:nvSpPr>
        <p:spPr>
          <a:xfrm>
            <a:off x="369412" y="5528411"/>
            <a:ext cx="337457" cy="325761"/>
          </a:xfrm>
          <a:prstGeom prst="flowChartProcess">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lowchart: Process 8">
            <a:extLst>
              <a:ext uri="{FF2B5EF4-FFF2-40B4-BE49-F238E27FC236}">
                <a16:creationId xmlns:a16="http://schemas.microsoft.com/office/drawing/2014/main" id="{CC28E740-DF2A-ED9B-C36B-47501CF62F75}"/>
              </a:ext>
            </a:extLst>
          </p:cNvPr>
          <p:cNvSpPr/>
          <p:nvPr/>
        </p:nvSpPr>
        <p:spPr>
          <a:xfrm>
            <a:off x="227274" y="4914118"/>
            <a:ext cx="1912344" cy="1547089"/>
          </a:xfrm>
          <a:prstGeom prst="flowChartProcess">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lowchart: Decision 9">
            <a:extLst>
              <a:ext uri="{FF2B5EF4-FFF2-40B4-BE49-F238E27FC236}">
                <a16:creationId xmlns:a16="http://schemas.microsoft.com/office/drawing/2014/main" id="{52D32BE2-FFBF-0352-EC7D-8A7A34514767}"/>
              </a:ext>
            </a:extLst>
          </p:cNvPr>
          <p:cNvSpPr/>
          <p:nvPr/>
        </p:nvSpPr>
        <p:spPr>
          <a:xfrm>
            <a:off x="312263" y="5095388"/>
            <a:ext cx="451756" cy="30403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A6C6914E-69B7-7170-CD88-564F14812F5B}"/>
              </a:ext>
            </a:extLst>
          </p:cNvPr>
          <p:cNvSpPr txBox="1"/>
          <p:nvPr/>
        </p:nvSpPr>
        <p:spPr>
          <a:xfrm>
            <a:off x="821300" y="5573996"/>
            <a:ext cx="1174436" cy="261610"/>
          </a:xfrm>
          <a:prstGeom prst="rect">
            <a:avLst/>
          </a:prstGeom>
          <a:solidFill>
            <a:schemeClr val="bg1"/>
          </a:solid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Process step</a:t>
            </a:r>
          </a:p>
        </p:txBody>
      </p:sp>
      <p:sp>
        <p:nvSpPr>
          <p:cNvPr id="15" name="TextBox 14">
            <a:extLst>
              <a:ext uri="{FF2B5EF4-FFF2-40B4-BE49-F238E27FC236}">
                <a16:creationId xmlns:a16="http://schemas.microsoft.com/office/drawing/2014/main" id="{EFE4507E-6962-F386-218B-0B756E677FB2}"/>
              </a:ext>
            </a:extLst>
          </p:cNvPr>
          <p:cNvSpPr txBox="1"/>
          <p:nvPr/>
        </p:nvSpPr>
        <p:spPr>
          <a:xfrm>
            <a:off x="821300" y="5125834"/>
            <a:ext cx="1174436" cy="261610"/>
          </a:xfrm>
          <a:prstGeom prst="rect">
            <a:avLst/>
          </a:prstGeom>
          <a:solidFill>
            <a:schemeClr val="bg1"/>
          </a:solid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Start / end points</a:t>
            </a:r>
          </a:p>
        </p:txBody>
      </p:sp>
      <p:sp>
        <p:nvSpPr>
          <p:cNvPr id="20" name="Flowchart: Process 19">
            <a:extLst>
              <a:ext uri="{FF2B5EF4-FFF2-40B4-BE49-F238E27FC236}">
                <a16:creationId xmlns:a16="http://schemas.microsoft.com/office/drawing/2014/main" id="{CC4F2521-AF7B-0EB2-BF76-AA868181B065}"/>
              </a:ext>
            </a:extLst>
          </p:cNvPr>
          <p:cNvSpPr/>
          <p:nvPr/>
        </p:nvSpPr>
        <p:spPr>
          <a:xfrm>
            <a:off x="6880380" y="1654981"/>
            <a:ext cx="1224000" cy="597298"/>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000" b="1">
                <a:solidFill>
                  <a:prstClr val="white"/>
                </a:solidFill>
                <a:latin typeface="Calibri" panose="020F0502020204030204"/>
              </a:rPr>
              <a:t>DDO and DMD sign off</a:t>
            </a:r>
          </a:p>
        </p:txBody>
      </p:sp>
      <p:sp>
        <p:nvSpPr>
          <p:cNvPr id="41" name="Flowchart: Process 40">
            <a:extLst>
              <a:ext uri="{FF2B5EF4-FFF2-40B4-BE49-F238E27FC236}">
                <a16:creationId xmlns:a16="http://schemas.microsoft.com/office/drawing/2014/main" id="{C93ECD96-D62D-DAF6-8755-0BEC68ED1450}"/>
              </a:ext>
            </a:extLst>
          </p:cNvPr>
          <p:cNvSpPr/>
          <p:nvPr/>
        </p:nvSpPr>
        <p:spPr>
          <a:xfrm>
            <a:off x="5667735" y="2815203"/>
            <a:ext cx="1219404" cy="1003177"/>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Calibri" panose="020F0502020204030204"/>
                <a:ea typeface="+mn-ea"/>
                <a:cs typeface="+mn-cs"/>
              </a:rPr>
              <a:t>Review time worked and activity completed against the pre- approved time and activity in the WLI form</a:t>
            </a:r>
            <a:endParaRPr kumimoji="0" lang="en-GB" sz="1000" b="1" i="1"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0" name="Straight Connector 89">
            <a:extLst>
              <a:ext uri="{FF2B5EF4-FFF2-40B4-BE49-F238E27FC236}">
                <a16:creationId xmlns:a16="http://schemas.microsoft.com/office/drawing/2014/main" id="{2B727B99-5FFD-4C57-CBC5-629BD131EEE7}"/>
              </a:ext>
            </a:extLst>
          </p:cNvPr>
          <p:cNvCxnSpPr>
            <a:cxnSpLocks/>
            <a:stCxn id="6" idx="3"/>
            <a:endCxn id="41" idx="1"/>
          </p:cNvCxnSpPr>
          <p:nvPr/>
        </p:nvCxnSpPr>
        <p:spPr>
          <a:xfrm>
            <a:off x="5249883" y="3311653"/>
            <a:ext cx="417852" cy="5139"/>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9" name="Flowchart: Process 48">
            <a:extLst>
              <a:ext uri="{FF2B5EF4-FFF2-40B4-BE49-F238E27FC236}">
                <a16:creationId xmlns:a16="http://schemas.microsoft.com/office/drawing/2014/main" id="{57CF7E4B-561A-6EA5-38D6-8B5EE614E8F6}"/>
              </a:ext>
            </a:extLst>
          </p:cNvPr>
          <p:cNvSpPr/>
          <p:nvPr/>
        </p:nvSpPr>
        <p:spPr>
          <a:xfrm>
            <a:off x="369410" y="5985611"/>
            <a:ext cx="337457" cy="325761"/>
          </a:xfrm>
          <a:prstGeom prst="flowChartProcess">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TextBox 49">
            <a:extLst>
              <a:ext uri="{FF2B5EF4-FFF2-40B4-BE49-F238E27FC236}">
                <a16:creationId xmlns:a16="http://schemas.microsoft.com/office/drawing/2014/main" id="{4C13631A-674F-A7C7-9511-57E123598FD5}"/>
              </a:ext>
            </a:extLst>
          </p:cNvPr>
          <p:cNvSpPr txBox="1"/>
          <p:nvPr/>
        </p:nvSpPr>
        <p:spPr>
          <a:xfrm>
            <a:off x="821298" y="6031196"/>
            <a:ext cx="1297662" cy="261610"/>
          </a:xfrm>
          <a:prstGeom prst="rect">
            <a:avLst/>
          </a:prstGeom>
          <a:solidFill>
            <a:schemeClr val="bg1"/>
          </a:solid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Milestone / Deadline</a:t>
            </a:r>
          </a:p>
        </p:txBody>
      </p:sp>
      <p:sp>
        <p:nvSpPr>
          <p:cNvPr id="95" name="Diamond 94">
            <a:extLst>
              <a:ext uri="{FF2B5EF4-FFF2-40B4-BE49-F238E27FC236}">
                <a16:creationId xmlns:a16="http://schemas.microsoft.com/office/drawing/2014/main" id="{8212851C-C3E6-6474-EF1D-A9D3F7E2874A}"/>
              </a:ext>
            </a:extLst>
          </p:cNvPr>
          <p:cNvSpPr/>
          <p:nvPr/>
        </p:nvSpPr>
        <p:spPr>
          <a:xfrm>
            <a:off x="9844289" y="2638440"/>
            <a:ext cx="1616400" cy="1360800"/>
          </a:xfrm>
          <a:prstGeom prst="diamond">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Calibri" panose="020F0502020204030204"/>
                <a:ea typeface="+mn-ea"/>
                <a:cs typeface="+mn-cs"/>
              </a:rPr>
              <a:t>Processed </a:t>
            </a:r>
            <a:r>
              <a:rPr lang="en-GB" sz="1000" b="1">
                <a:solidFill>
                  <a:prstClr val="white"/>
                </a:solidFill>
                <a:latin typeface="Calibri" panose="020F0502020204030204"/>
              </a:rPr>
              <a:t>for payroll</a:t>
            </a:r>
            <a:endParaRPr kumimoji="0" lang="en-GB" sz="1000" b="1" i="0" u="none" strike="noStrike" kern="1200" cap="none" spc="0" normalizeH="0" baseline="0" noProof="0">
              <a:ln>
                <a:noFill/>
              </a:ln>
              <a:solidFill>
                <a:srgbClr val="FF0000"/>
              </a:solidFill>
              <a:effectLst/>
              <a:uLnTx/>
              <a:uFillTx/>
              <a:latin typeface="Calibri" panose="020F0502020204030204"/>
              <a:ea typeface="+mn-ea"/>
              <a:cs typeface="+mn-cs"/>
            </a:endParaRPr>
          </a:p>
        </p:txBody>
      </p:sp>
      <p:cxnSp>
        <p:nvCxnSpPr>
          <p:cNvPr id="96" name="Straight Connector 95">
            <a:extLst>
              <a:ext uri="{FF2B5EF4-FFF2-40B4-BE49-F238E27FC236}">
                <a16:creationId xmlns:a16="http://schemas.microsoft.com/office/drawing/2014/main" id="{5456CFC4-B360-BCFD-894A-7CE4DAE97D46}"/>
              </a:ext>
            </a:extLst>
          </p:cNvPr>
          <p:cNvCxnSpPr>
            <a:cxnSpLocks/>
            <a:stCxn id="7" idx="3"/>
            <a:endCxn id="95" idx="1"/>
          </p:cNvCxnSpPr>
          <p:nvPr/>
        </p:nvCxnSpPr>
        <p:spPr>
          <a:xfrm>
            <a:off x="9254424" y="3318840"/>
            <a:ext cx="589865" cy="0"/>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Connector 73">
            <a:extLst>
              <a:ext uri="{FF2B5EF4-FFF2-40B4-BE49-F238E27FC236}">
                <a16:creationId xmlns:a16="http://schemas.microsoft.com/office/drawing/2014/main" id="{83A4A399-AAD8-166B-EF64-F3DA471D9E33}"/>
              </a:ext>
            </a:extLst>
          </p:cNvPr>
          <p:cNvCxnSpPr>
            <a:cxnSpLocks/>
            <a:stCxn id="20" idx="1"/>
            <a:endCxn id="41" idx="0"/>
          </p:cNvCxnSpPr>
          <p:nvPr/>
        </p:nvCxnSpPr>
        <p:spPr>
          <a:xfrm rot="10800000" flipV="1">
            <a:off x="6277438" y="1953629"/>
            <a:ext cx="602943" cy="861573"/>
          </a:xfrm>
          <a:prstGeom prst="bentConnector2">
            <a:avLst/>
          </a:prstGeom>
          <a:ln w="12700">
            <a:solidFill>
              <a:schemeClr val="tx1"/>
            </a:solidFill>
            <a:prstDash val="lgDash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83E2A28-5147-6F4A-0344-75934F9FF63F}"/>
              </a:ext>
            </a:extLst>
          </p:cNvPr>
          <p:cNvSpPr txBox="1"/>
          <p:nvPr/>
        </p:nvSpPr>
        <p:spPr>
          <a:xfrm>
            <a:off x="5805288" y="2246579"/>
            <a:ext cx="970390" cy="230832"/>
          </a:xfrm>
          <a:prstGeom prst="rect">
            <a:avLst/>
          </a:prstGeom>
          <a:solidFill>
            <a:schemeClr val="bg1"/>
          </a:solidFill>
        </p:spPr>
        <p:txBody>
          <a:bodyPr wrap="square" lIns="36000" rIns="36000" rtlCol="0">
            <a:spAutoFit/>
          </a:bodyPr>
          <a:lstStyle/>
          <a:p>
            <a:pPr lvl="0" algn="ctr">
              <a:defRPr/>
            </a:pPr>
            <a:r>
              <a:rPr kumimoji="0" lang="en-GB" sz="900" b="1" i="0" u="none" strike="noStrike" kern="1200" cap="none" spc="0" normalizeH="0" baseline="0" noProof="0">
                <a:ln>
                  <a:noFill/>
                </a:ln>
                <a:solidFill>
                  <a:prstClr val="black"/>
                </a:solidFill>
                <a:effectLst/>
                <a:uLnTx/>
                <a:uFillTx/>
                <a:latin typeface="Calibri" panose="020F0502020204030204"/>
                <a:ea typeface="+mn-ea"/>
                <a:cs typeface="+mn-cs"/>
              </a:rPr>
              <a:t>Variation</a:t>
            </a:r>
          </a:p>
        </p:txBody>
      </p:sp>
      <p:cxnSp>
        <p:nvCxnSpPr>
          <p:cNvPr id="39" name="Straight Connector 73">
            <a:extLst>
              <a:ext uri="{FF2B5EF4-FFF2-40B4-BE49-F238E27FC236}">
                <a16:creationId xmlns:a16="http://schemas.microsoft.com/office/drawing/2014/main" id="{453263E3-46C6-EF83-3C32-FF29AB77D888}"/>
              </a:ext>
            </a:extLst>
          </p:cNvPr>
          <p:cNvCxnSpPr>
            <a:cxnSpLocks/>
            <a:stCxn id="7" idx="0"/>
            <a:endCxn id="20" idx="3"/>
          </p:cNvCxnSpPr>
          <p:nvPr/>
        </p:nvCxnSpPr>
        <p:spPr>
          <a:xfrm rot="16200000" flipV="1">
            <a:off x="7923421" y="2134590"/>
            <a:ext cx="863621" cy="501702"/>
          </a:xfrm>
          <a:prstGeom prst="bentConnector2">
            <a:avLst/>
          </a:prstGeom>
          <a:ln w="12700">
            <a:solidFill>
              <a:schemeClr val="tx1"/>
            </a:solidFill>
            <a:prstDash val="lgDash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9F503E89-9303-DA2C-8476-CFB33AF25D52}"/>
              </a:ext>
            </a:extLst>
          </p:cNvPr>
          <p:cNvSpPr txBox="1"/>
          <p:nvPr/>
        </p:nvSpPr>
        <p:spPr>
          <a:xfrm>
            <a:off x="7132681" y="3126434"/>
            <a:ext cx="505343" cy="369332"/>
          </a:xfrm>
          <a:prstGeom prst="rect">
            <a:avLst/>
          </a:prstGeom>
          <a:solidFill>
            <a:schemeClr val="bg1"/>
          </a:solidFill>
        </p:spPr>
        <p:txBody>
          <a:bodyPr wrap="square" lIns="36000" rIns="360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Calibri" panose="020F0502020204030204"/>
                <a:ea typeface="+mn-ea"/>
                <a:cs typeface="+mn-cs"/>
              </a:rPr>
              <a:t>No variation</a:t>
            </a:r>
          </a:p>
        </p:txBody>
      </p:sp>
      <p:sp>
        <p:nvSpPr>
          <p:cNvPr id="26" name="Flowchart: Process 25">
            <a:extLst>
              <a:ext uri="{FF2B5EF4-FFF2-40B4-BE49-F238E27FC236}">
                <a16:creationId xmlns:a16="http://schemas.microsoft.com/office/drawing/2014/main" id="{E53C74CA-2432-D269-91AC-8B6A0569BD7C}"/>
              </a:ext>
            </a:extLst>
          </p:cNvPr>
          <p:cNvSpPr/>
          <p:nvPr/>
        </p:nvSpPr>
        <p:spPr>
          <a:xfrm>
            <a:off x="2388131" y="2809512"/>
            <a:ext cx="1007517" cy="1003177"/>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Calibri" panose="020F0502020204030204"/>
                <a:ea typeface="+mn-ea"/>
                <a:cs typeface="+mn-cs"/>
              </a:rPr>
              <a:t>WLI worked</a:t>
            </a:r>
            <a:endParaRPr kumimoji="0" lang="en-GB" sz="1000" b="1" i="1"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5" name="Straight Connector 34">
            <a:extLst>
              <a:ext uri="{FF2B5EF4-FFF2-40B4-BE49-F238E27FC236}">
                <a16:creationId xmlns:a16="http://schemas.microsoft.com/office/drawing/2014/main" id="{64EC1F54-FC48-9011-22DA-09C2F38AA075}"/>
              </a:ext>
            </a:extLst>
          </p:cNvPr>
          <p:cNvCxnSpPr>
            <a:cxnSpLocks/>
            <a:stCxn id="26" idx="3"/>
            <a:endCxn id="6" idx="1"/>
          </p:cNvCxnSpPr>
          <p:nvPr/>
        </p:nvCxnSpPr>
        <p:spPr>
          <a:xfrm>
            <a:off x="3395648" y="3311101"/>
            <a:ext cx="429741" cy="552"/>
          </a:xfrm>
          <a:prstGeom prst="line">
            <a:avLst/>
          </a:prstGeom>
          <a:ln w="12700">
            <a:solidFill>
              <a:schemeClr val="tx1"/>
            </a:solidFill>
            <a:prstDash val="lgDash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Content Placeholder 1">
            <a:extLst>
              <a:ext uri="{FF2B5EF4-FFF2-40B4-BE49-F238E27FC236}">
                <a16:creationId xmlns:a16="http://schemas.microsoft.com/office/drawing/2014/main" id="{715E3941-0249-BA98-1CD8-DDC0EABCCB34}"/>
              </a:ext>
            </a:extLst>
          </p:cNvPr>
          <p:cNvSpPr txBox="1">
            <a:spLocks/>
          </p:cNvSpPr>
          <p:nvPr/>
        </p:nvSpPr>
        <p:spPr>
          <a:xfrm>
            <a:off x="380481" y="356242"/>
            <a:ext cx="9837939" cy="814235"/>
          </a:xfrm>
          <a:prstGeom prst="rect">
            <a:avLst/>
          </a:prstGeom>
        </p:spPr>
        <p:txBody>
          <a:bodyPr vert="horz" lIns="91440" tIns="45720" rIns="91440" bIns="45720" rtlCol="0" anchor="t">
            <a:normAutofit/>
          </a:bodyPr>
          <a:lstStyle>
            <a:lvl1pPr indent="0">
              <a:spcBef>
                <a:spcPct val="20000"/>
              </a:spcBef>
              <a:buFont typeface="Arial" panose="020B0604020202020204" pitchFamily="34" charset="0"/>
              <a:buNone/>
              <a:defRPr sz="2400" b="1"/>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a:ln>
                  <a:noFill/>
                </a:ln>
                <a:solidFill>
                  <a:prstClr val="black"/>
                </a:solidFill>
                <a:effectLst/>
                <a:uLnTx/>
                <a:uFillTx/>
                <a:latin typeface="Calibri" panose="020F0502020204030204"/>
                <a:ea typeface="+mn-ea"/>
                <a:cs typeface="+mn-cs"/>
              </a:rPr>
              <a:t>New Medical Workforce Claims process – Consultant WLI</a:t>
            </a:r>
          </a:p>
        </p:txBody>
      </p:sp>
    </p:spTree>
    <p:extLst>
      <p:ext uri="{BB962C8B-B14F-4D97-AF65-F5344CB8AC3E}">
        <p14:creationId xmlns:p14="http://schemas.microsoft.com/office/powerpoint/2010/main" val="647221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be5811f-2619-4474-815c-e4bf7aa41aff" xsi:nil="true"/>
    <lcf76f155ced4ddcb4097134ff3c332f xmlns="f09b6b3d-f283-4d0e-9098-56fb8714413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F456F96FB2FDE4F8304C87EF8E0152E" ma:contentTypeVersion="11" ma:contentTypeDescription="Create a new document." ma:contentTypeScope="" ma:versionID="3a86a1694ad4c73ca4732bee2e6674a6">
  <xsd:schema xmlns:xsd="http://www.w3.org/2001/XMLSchema" xmlns:xs="http://www.w3.org/2001/XMLSchema" xmlns:p="http://schemas.microsoft.com/office/2006/metadata/properties" xmlns:ns2="f09b6b3d-f283-4d0e-9098-56fb87144130" xmlns:ns3="abe5811f-2619-4474-815c-e4bf7aa41aff" targetNamespace="http://schemas.microsoft.com/office/2006/metadata/properties" ma:root="true" ma:fieldsID="3df68f9e3fd8915bec18deab1f598b3b" ns2:_="" ns3:_="">
    <xsd:import namespace="f09b6b3d-f283-4d0e-9098-56fb87144130"/>
    <xsd:import namespace="abe5811f-2619-4474-815c-e4bf7aa41af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9b6b3d-f283-4d0e-9098-56fb871441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e5811f-2619-4474-815c-e4bf7aa41af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ed8e4f3-a25b-427a-8dce-67624847bbfd}" ma:internalName="TaxCatchAll" ma:showField="CatchAllData" ma:web="abe5811f-2619-4474-815c-e4bf7aa41a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91B8BC-CD2E-47D7-B2F1-6FA74E71B0CF}">
  <ds:schemaRefs>
    <ds:schemaRef ds:uri="http://schemas.microsoft.com/sharepoint/v3/contenttype/forms"/>
  </ds:schemaRefs>
</ds:datastoreItem>
</file>

<file path=customXml/itemProps2.xml><?xml version="1.0" encoding="utf-8"?>
<ds:datastoreItem xmlns:ds="http://schemas.openxmlformats.org/officeDocument/2006/customXml" ds:itemID="{265C3851-88D9-48EA-BD95-5BD7E9E75504}">
  <ds:schemaRefs>
    <ds:schemaRef ds:uri="http://purl.org/dc/terms/"/>
    <ds:schemaRef ds:uri="abe5811f-2619-4474-815c-e4bf7aa41aff"/>
    <ds:schemaRef ds:uri="http://purl.org/dc/elements/1.1/"/>
    <ds:schemaRef ds:uri="f09b6b3d-f283-4d0e-9098-56fb87144130"/>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943B220-C447-4FD2-A134-0BD2D1423292}">
  <ds:schemaRefs>
    <ds:schemaRef ds:uri="abe5811f-2619-4474-815c-e4bf7aa41aff"/>
    <ds:schemaRef ds:uri="f09b6b3d-f283-4d0e-9098-56fb8714413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479</TotalTime>
  <Words>424</Words>
  <Application>Microsoft Office PowerPoint</Application>
  <PresentationFormat>Widescreen</PresentationFormat>
  <Paragraphs>51</Paragraphs>
  <Slides>3</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Calibri</vt:lpstr>
      <vt:lpstr>Calibri Light</vt:lpstr>
      <vt:lpstr>Office Theme</vt:lpstr>
      <vt:lpstr>5_Custom Design</vt:lpstr>
      <vt:lpstr>8_Office Theme</vt:lpstr>
      <vt:lpstr>PowerPoint Presentation</vt:lpstr>
      <vt:lpstr>PowerPoint Presentation</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Litvinenko, Anna</dc:creator>
  <cp:lastModifiedBy>Parmar, Rebecca</cp:lastModifiedBy>
  <cp:revision>7</cp:revision>
  <dcterms:created xsi:type="dcterms:W3CDTF">2023-06-02T08:51:48Z</dcterms:created>
  <dcterms:modified xsi:type="dcterms:W3CDTF">2023-09-11T17:09:47Z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2023-06-02T08:51:49Z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88a76372-84d0-4712-91b9-ffcc2c6d6f2e</vt:lpwstr>
  </property>
  <property fmtid="{D5CDD505-2E9C-101B-9397-08002B2CF9AE}" pid="8" name="MSIP_Label_ea60d57e-af5b-4752-ac57-3e4f28ca11dc_ContentBits">
    <vt:lpwstr>0</vt:lpwstr>
  </property>
  <property fmtid="{D5CDD505-2E9C-101B-9397-08002B2CF9AE}" pid="9" name="ContentTypeId">
    <vt:lpwstr>0x0101006F456F96FB2FDE4F8304C87EF8E0152E</vt:lpwstr>
  </property>
  <property fmtid="{D5CDD505-2E9C-101B-9397-08002B2CF9AE}" pid="10" name="MediaServiceImageTags">
    <vt:lpwstr/>
  </property>
</Properties>
</file>