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147309305" r:id="rId5"/>
    <p:sldId id="214730930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2401230-FB1B-FD52-81FD-85595E631CD6}" name="McLaren, Rosie" initials="MR" userId="S::rmclaren@deloitte.co.uk::668865e6-fed9-406b-be50-4b256c93e4e4" providerId="AD"/>
  <p188:author id="{E8789BF3-8BC4-355B-3163-3E9E64ADB3D2}" name="Coxon, Jennifer" initials="CJ" userId="S::jcoxon@deloitte.co.uk::14498ce6-184f-4b4a-8e61-0d39692d5a96"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D649C3-09DB-4357-B3B8-5D69F445934C}" v="5" dt="2023-07-28T15:50:34.5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16" autoAdjust="0"/>
    <p:restoredTop sz="94660"/>
  </p:normalViewPr>
  <p:slideViewPr>
    <p:cSldViewPr snapToGrid="0">
      <p:cViewPr varScale="1">
        <p:scale>
          <a:sx n="77" d="100"/>
          <a:sy n="77" d="100"/>
        </p:scale>
        <p:origin x="28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xon, Jennifer" userId="14498ce6-184f-4b4a-8e61-0d39692d5a96" providerId="ADAL" clId="{FBD649C3-09DB-4357-B3B8-5D69F445934C}"/>
    <pc:docChg chg="undo custSel modSld">
      <pc:chgData name="Coxon, Jennifer" userId="14498ce6-184f-4b4a-8e61-0d39692d5a96" providerId="ADAL" clId="{FBD649C3-09DB-4357-B3B8-5D69F445934C}" dt="2023-07-31T12:15:12.363" v="1097" actId="20577"/>
      <pc:docMkLst>
        <pc:docMk/>
      </pc:docMkLst>
      <pc:sldChg chg="addSp delSp modSp mod addCm delCm">
        <pc:chgData name="Coxon, Jennifer" userId="14498ce6-184f-4b4a-8e61-0d39692d5a96" providerId="ADAL" clId="{FBD649C3-09DB-4357-B3B8-5D69F445934C}" dt="2023-07-31T12:15:12.363" v="1097" actId="20577"/>
        <pc:sldMkLst>
          <pc:docMk/>
          <pc:sldMk cId="2696433744" sldId="2147309306"/>
        </pc:sldMkLst>
        <pc:spChg chg="add mod">
          <ac:chgData name="Coxon, Jennifer" userId="14498ce6-184f-4b4a-8e61-0d39692d5a96" providerId="ADAL" clId="{FBD649C3-09DB-4357-B3B8-5D69F445934C}" dt="2023-07-28T15:10:11.754" v="1000" actId="14100"/>
          <ac:spMkLst>
            <pc:docMk/>
            <pc:sldMk cId="2696433744" sldId="2147309306"/>
            <ac:spMk id="3" creationId="{6E4A543D-50E8-5ECA-BD42-BA186D0BC4AC}"/>
          </ac:spMkLst>
        </pc:spChg>
        <pc:spChg chg="add del mod">
          <ac:chgData name="Coxon, Jennifer" userId="14498ce6-184f-4b4a-8e61-0d39692d5a96" providerId="ADAL" clId="{FBD649C3-09DB-4357-B3B8-5D69F445934C}" dt="2023-07-28T15:05:48.488" v="522"/>
          <ac:spMkLst>
            <pc:docMk/>
            <pc:sldMk cId="2696433744" sldId="2147309306"/>
            <ac:spMk id="7" creationId="{B4B03978-49B9-C2C6-D860-AD8ED449E806}"/>
          </ac:spMkLst>
        </pc:spChg>
        <pc:spChg chg="add mod">
          <ac:chgData name="Coxon, Jennifer" userId="14498ce6-184f-4b4a-8e61-0d39692d5a96" providerId="ADAL" clId="{FBD649C3-09DB-4357-B3B8-5D69F445934C}" dt="2023-07-28T15:10:21.069" v="1010" actId="20577"/>
          <ac:spMkLst>
            <pc:docMk/>
            <pc:sldMk cId="2696433744" sldId="2147309306"/>
            <ac:spMk id="8" creationId="{E01C1BDC-36CD-CC0B-F822-43536FCF43EC}"/>
          </ac:spMkLst>
        </pc:spChg>
        <pc:graphicFrameChg chg="mod modGraphic">
          <ac:chgData name="Coxon, Jennifer" userId="14498ce6-184f-4b4a-8e61-0d39692d5a96" providerId="ADAL" clId="{FBD649C3-09DB-4357-B3B8-5D69F445934C}" dt="2023-07-31T12:15:12.363" v="1097" actId="20577"/>
          <ac:graphicFrameMkLst>
            <pc:docMk/>
            <pc:sldMk cId="2696433744" sldId="2147309306"/>
            <ac:graphicFrameMk id="4" creationId="{672EB063-1202-DA52-A9AD-93DA6C8FAF67}"/>
          </ac:graphicFrameMkLst>
        </pc:graphicFrameChg>
        <pc:graphicFrameChg chg="add del mod">
          <ac:chgData name="Coxon, Jennifer" userId="14498ce6-184f-4b4a-8e61-0d39692d5a96" providerId="ADAL" clId="{FBD649C3-09DB-4357-B3B8-5D69F445934C}" dt="2023-07-28T15:05:48.488" v="522"/>
          <ac:graphicFrameMkLst>
            <pc:docMk/>
            <pc:sldMk cId="2696433744" sldId="2147309306"/>
            <ac:graphicFrameMk id="6" creationId="{4F6CF6CE-2F66-1419-B9DA-56FFD132BB54}"/>
          </ac:graphicFrameMkLst>
        </pc:graphicFrameChg>
      </pc:sldChg>
    </pc:docChg>
  </pc:docChgLst>
  <pc:docChgLst>
    <pc:chgData name="Coxon, Jennifer" userId="14498ce6-184f-4b4a-8e61-0d39692d5a96" providerId="ADAL" clId="{B62660EF-FA13-435F-A6C3-B91C2ADDFCD5}"/>
    <pc:docChg chg="delSld">
      <pc:chgData name="Coxon, Jennifer" userId="14498ce6-184f-4b4a-8e61-0d39692d5a96" providerId="ADAL" clId="{B62660EF-FA13-435F-A6C3-B91C2ADDFCD5}" dt="2023-07-11T12:04:22.970" v="0" actId="47"/>
      <pc:docMkLst>
        <pc:docMk/>
      </pc:docMkLst>
      <pc:sldChg chg="del">
        <pc:chgData name="Coxon, Jennifer" userId="14498ce6-184f-4b4a-8e61-0d39692d5a96" providerId="ADAL" clId="{B62660EF-FA13-435F-A6C3-B91C2ADDFCD5}" dt="2023-07-11T12:04:22.970" v="0" actId="47"/>
        <pc:sldMkLst>
          <pc:docMk/>
          <pc:sldMk cId="2938775967" sldId="214730930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934C48B-9AC4-D942-8234-B222ECFEB1E3}" type="datetimeFigureOut">
              <a:rPr lang="en-US" smtClean="0">
                <a:solidFill>
                  <a:prstClr val="black">
                    <a:tint val="75000"/>
                  </a:prstClr>
                </a:solidFill>
              </a:rPr>
              <a:pPr/>
              <a:t>7/31/2023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0814A2-915C-C748-865C-4D830A3BCF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998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34C48B-9AC4-D942-8234-B222ECFEB1E3}" type="datetimeFigureOut">
              <a:rPr lang="en-US" smtClean="0">
                <a:solidFill>
                  <a:prstClr val="black">
                    <a:tint val="75000"/>
                  </a:prstClr>
                </a:solidFill>
              </a:rPr>
              <a:pPr/>
              <a:t>7/31/2023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0814A2-915C-C748-865C-4D830A3BCF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6801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34C48B-9AC4-D942-8234-B222ECFEB1E3}" type="datetimeFigureOut">
              <a:rPr lang="en-US" smtClean="0">
                <a:solidFill>
                  <a:prstClr val="black">
                    <a:tint val="75000"/>
                  </a:prstClr>
                </a:solidFill>
              </a:rPr>
              <a:pPr/>
              <a:t>7/31/2023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0814A2-915C-C748-865C-4D830A3BCF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5402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41"/>
            <a:ext cx="109728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4">
            <a:extLst>
              <a:ext uri="{FF2B5EF4-FFF2-40B4-BE49-F238E27FC236}">
                <a16:creationId xmlns:a16="http://schemas.microsoft.com/office/drawing/2014/main" id="{5DA944DB-9B41-4573-99B1-4F5F69BBF7DE}"/>
              </a:ext>
            </a:extLst>
          </p:cNvPr>
          <p:cNvSpPr>
            <a:spLocks noGrp="1" noChangeArrowheads="1"/>
          </p:cNvSpPr>
          <p:nvPr>
            <p:ph type="dt" sz="half" idx="10"/>
          </p:nvPr>
        </p:nvSpPr>
        <p:spPr>
          <a:xfrm>
            <a:off x="609600" y="6356351"/>
            <a:ext cx="2844800" cy="365125"/>
          </a:xfrm>
          <a:prstGeom prst="rect">
            <a:avLst/>
          </a:prstGeom>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07A18CE7-E444-461E-A69D-50919B85B52D}"/>
              </a:ext>
            </a:extLst>
          </p:cNvPr>
          <p:cNvSpPr>
            <a:spLocks noGrp="1" noChangeArrowheads="1"/>
          </p:cNvSpPr>
          <p:nvPr>
            <p:ph type="ftr" sz="quarter" idx="11"/>
          </p:nvPr>
        </p:nvSpPr>
        <p:spPr>
          <a:xfrm>
            <a:off x="4165600" y="6356351"/>
            <a:ext cx="3860800" cy="365125"/>
          </a:xfrm>
          <a:prstGeom prst="rect">
            <a:avLst/>
          </a:prstGeom>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C7EA9AB1-E4D2-4D76-80AA-7D1FCECC2A63}"/>
              </a:ext>
            </a:extLst>
          </p:cNvPr>
          <p:cNvSpPr>
            <a:spLocks noGrp="1" noChangeArrowheads="1"/>
          </p:cNvSpPr>
          <p:nvPr>
            <p:ph type="sldNum" sz="quarter" idx="12"/>
          </p:nvPr>
        </p:nvSpPr>
        <p:spPr>
          <a:xfrm>
            <a:off x="8737600" y="6356351"/>
            <a:ext cx="2844800" cy="365125"/>
          </a:xfrm>
          <a:prstGeom prst="rect">
            <a:avLst/>
          </a:prstGeom>
          <a:ln/>
        </p:spPr>
        <p:txBody>
          <a:bodyPr/>
          <a:lstStyle>
            <a:lvl1pPr>
              <a:defRPr/>
            </a:lvl1pPr>
          </a:lstStyle>
          <a:p>
            <a:fld id="{26F089D8-0D5E-4414-9C29-20F18FF8EEE2}" type="slidenum">
              <a:rPr lang="en-GB" altLang="en-US"/>
              <a:pPr/>
              <a:t>‹#›</a:t>
            </a:fld>
            <a:endParaRPr lang="en-GB" altLang="en-US"/>
          </a:p>
        </p:txBody>
      </p:sp>
    </p:spTree>
    <p:extLst>
      <p:ext uri="{BB962C8B-B14F-4D97-AF65-F5344CB8AC3E}">
        <p14:creationId xmlns:p14="http://schemas.microsoft.com/office/powerpoint/2010/main" val="2997864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34C48B-9AC4-D942-8234-B222ECFEB1E3}" type="datetimeFigureOut">
              <a:rPr lang="en-US" smtClean="0">
                <a:solidFill>
                  <a:prstClr val="black">
                    <a:tint val="75000"/>
                  </a:prstClr>
                </a:solidFill>
              </a:rPr>
              <a:pPr/>
              <a:t>7/31/2023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0814A2-915C-C748-865C-4D830A3BCF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8037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4C48B-9AC4-D942-8234-B222ECFEB1E3}" type="datetimeFigureOut">
              <a:rPr lang="en-US" smtClean="0">
                <a:solidFill>
                  <a:prstClr val="black">
                    <a:tint val="75000"/>
                  </a:prstClr>
                </a:solidFill>
              </a:rPr>
              <a:pPr/>
              <a:t>7/31/2023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0814A2-915C-C748-865C-4D830A3BCF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5201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34C48B-9AC4-D942-8234-B222ECFEB1E3}" type="datetimeFigureOut">
              <a:rPr lang="en-US" smtClean="0">
                <a:solidFill>
                  <a:prstClr val="black">
                    <a:tint val="75000"/>
                  </a:prstClr>
                </a:solidFill>
              </a:rPr>
              <a:pPr/>
              <a:t>7/31/2023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E0814A2-915C-C748-865C-4D830A3BCF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4935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934C48B-9AC4-D942-8234-B222ECFEB1E3}" type="datetimeFigureOut">
              <a:rPr lang="en-US" smtClean="0">
                <a:solidFill>
                  <a:prstClr val="black">
                    <a:tint val="75000"/>
                  </a:prstClr>
                </a:solidFill>
              </a:rPr>
              <a:pPr/>
              <a:t>7/31/2023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E0814A2-915C-C748-865C-4D830A3BCF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6999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934C48B-9AC4-D942-8234-B222ECFEB1E3}" type="datetimeFigureOut">
              <a:rPr lang="en-US" smtClean="0">
                <a:solidFill>
                  <a:prstClr val="black">
                    <a:tint val="75000"/>
                  </a:prstClr>
                </a:solidFill>
              </a:rPr>
              <a:pPr/>
              <a:t>7/31/2023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E0814A2-915C-C748-865C-4D830A3BCF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50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4C48B-9AC4-D942-8234-B222ECFEB1E3}" type="datetimeFigureOut">
              <a:rPr lang="en-US" smtClean="0">
                <a:solidFill>
                  <a:prstClr val="black">
                    <a:tint val="75000"/>
                  </a:prstClr>
                </a:solidFill>
              </a:rPr>
              <a:pPr/>
              <a:t>7/31/2023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E0814A2-915C-C748-865C-4D830A3BCFA0}" type="slidenum">
              <a:rPr lang="en-US" smtClean="0">
                <a:solidFill>
                  <a:prstClr val="black">
                    <a:tint val="75000"/>
                  </a:prstClr>
                </a:solidFill>
              </a:rPr>
              <a:pPr/>
              <a:t>‹#›</a:t>
            </a:fld>
            <a:endParaRPr lang="en-US">
              <a:solidFill>
                <a:prstClr val="black">
                  <a:tint val="75000"/>
                </a:prstClr>
              </a:solidFill>
            </a:endParaRPr>
          </a:p>
        </p:txBody>
      </p:sp>
      <p:pic>
        <p:nvPicPr>
          <p:cNvPr id="5" name="Picture 7" descr="A close up of a sign&#10;&#10;Description automatically generated">
            <a:extLst>
              <a:ext uri="{FF2B5EF4-FFF2-40B4-BE49-F238E27FC236}">
                <a16:creationId xmlns:a16="http://schemas.microsoft.com/office/drawing/2014/main" id="{9948F0EF-9F65-44EE-0B70-BF24447ED26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252253" y="136524"/>
            <a:ext cx="2844800"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1590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34C48B-9AC4-D942-8234-B222ECFEB1E3}" type="datetimeFigureOut">
              <a:rPr lang="en-US" smtClean="0">
                <a:solidFill>
                  <a:prstClr val="black">
                    <a:tint val="75000"/>
                  </a:prstClr>
                </a:solidFill>
              </a:rPr>
              <a:pPr/>
              <a:t>7/31/2023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E0814A2-915C-C748-865C-4D830A3BCF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8168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34C48B-9AC4-D942-8234-B222ECFEB1E3}" type="datetimeFigureOut">
              <a:rPr lang="en-US" smtClean="0">
                <a:solidFill>
                  <a:prstClr val="black">
                    <a:tint val="75000"/>
                  </a:prstClr>
                </a:solidFill>
              </a:rPr>
              <a:pPr/>
              <a:t>7/31/2023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E0814A2-915C-C748-865C-4D830A3BCF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62479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A00BB3-24CF-4853-9F16-1D45FE96374A}" type="datetimeFigureOut">
              <a:rPr lang="en-GB" smtClean="0">
                <a:solidFill>
                  <a:prstClr val="black">
                    <a:tint val="75000"/>
                  </a:prstClr>
                </a:solidFill>
              </a:rPr>
              <a:pPr/>
              <a:t>31/07/2023</a:t>
            </a:fld>
            <a:endParaRPr lang="en-GB">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4B3F99-3B35-4100-923A-0F2E804EA88E}" type="slidenum">
              <a:rPr lang="en-GB" smtClean="0">
                <a:solidFill>
                  <a:prstClr val="black">
                    <a:tint val="75000"/>
                  </a:prstClr>
                </a:solidFill>
              </a:rPr>
              <a:pPr/>
              <a:t>‹#›</a:t>
            </a:fld>
            <a:endParaRPr lang="en-GB">
              <a:solidFill>
                <a:prstClr val="black">
                  <a:tint val="75000"/>
                </a:prstClr>
              </a:solidFill>
            </a:endParaRPr>
          </a:p>
        </p:txBody>
      </p:sp>
      <p:pic>
        <p:nvPicPr>
          <p:cNvPr id="7" name="Picture 6" descr="A close up of a logo&#10;&#10;Description automatically generated">
            <a:extLst>
              <a:ext uri="{FF2B5EF4-FFF2-40B4-BE49-F238E27FC236}">
                <a16:creationId xmlns:a16="http://schemas.microsoft.com/office/drawing/2014/main" id="{719A8673-1850-C045-A285-065D103E74C6}"/>
              </a:ext>
            </a:extLst>
          </p:cNvPr>
          <p:cNvPicPr>
            <a:picLocks noChangeAspect="1"/>
          </p:cNvPicPr>
          <p:nvPr/>
        </p:nvPicPr>
        <p:blipFill rotWithShape="1">
          <a:blip r:embed="rId14"/>
          <a:srcRect l="55461" t="67189"/>
          <a:stretch/>
        </p:blipFill>
        <p:spPr>
          <a:xfrm>
            <a:off x="6980517" y="4607859"/>
            <a:ext cx="5211483" cy="2250141"/>
          </a:xfrm>
          <a:prstGeom prst="rect">
            <a:avLst/>
          </a:prstGeom>
        </p:spPr>
      </p:pic>
    </p:spTree>
    <p:extLst>
      <p:ext uri="{BB962C8B-B14F-4D97-AF65-F5344CB8AC3E}">
        <p14:creationId xmlns:p14="http://schemas.microsoft.com/office/powerpoint/2010/main" val="28804630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54614E6-254D-2806-2489-044644F4CB97}"/>
              </a:ext>
            </a:extLst>
          </p:cNvPr>
          <p:cNvSpPr txBox="1"/>
          <p:nvPr/>
        </p:nvSpPr>
        <p:spPr>
          <a:xfrm>
            <a:off x="330136" y="317755"/>
            <a:ext cx="6120984" cy="400110"/>
          </a:xfrm>
          <a:prstGeom prst="rect">
            <a:avLst/>
          </a:prstGeom>
          <a:noFill/>
        </p:spPr>
        <p:txBody>
          <a:bodyPr wrap="square" rtlCol="0">
            <a:spAutoFit/>
          </a:bodyPr>
          <a:lstStyle/>
          <a:p>
            <a:r>
              <a:rPr lang="en-GB" sz="2000" b="1" dirty="0">
                <a:solidFill>
                  <a:schemeClr val="accent1"/>
                </a:solidFill>
              </a:rPr>
              <a:t>Background </a:t>
            </a:r>
          </a:p>
        </p:txBody>
      </p:sp>
      <p:sp>
        <p:nvSpPr>
          <p:cNvPr id="3" name="TextBox 2">
            <a:extLst>
              <a:ext uri="{FF2B5EF4-FFF2-40B4-BE49-F238E27FC236}">
                <a16:creationId xmlns:a16="http://schemas.microsoft.com/office/drawing/2014/main" id="{1689233B-C283-6B00-F159-D1308D8F8D28}"/>
              </a:ext>
            </a:extLst>
          </p:cNvPr>
          <p:cNvSpPr txBox="1"/>
          <p:nvPr/>
        </p:nvSpPr>
        <p:spPr>
          <a:xfrm>
            <a:off x="664028" y="1436915"/>
            <a:ext cx="10863943" cy="2862322"/>
          </a:xfrm>
          <a:prstGeom prst="rect">
            <a:avLst/>
          </a:prstGeom>
          <a:noFill/>
          <a:ln>
            <a:solidFill>
              <a:schemeClr val="bg1">
                <a:lumMod val="50000"/>
              </a:schemeClr>
            </a:solidFill>
          </a:ln>
        </p:spPr>
        <p:txBody>
          <a:bodyPr wrap="square" lIns="91440" tIns="45720" rIns="91440" bIns="45720" rtlCol="0" anchor="t">
            <a:spAutoFit/>
          </a:bodyPr>
          <a:lstStyle/>
          <a:p>
            <a:r>
              <a:rPr lang="en-GB" dirty="0"/>
              <a:t>An </a:t>
            </a:r>
            <a:r>
              <a:rPr lang="en-GB" b="1" dirty="0"/>
              <a:t>enhanced process to review and make decisions on pay-increasing change requests is being rolled out across the Trust </a:t>
            </a:r>
            <a:r>
              <a:rPr lang="en-GB" dirty="0"/>
              <a:t>to ensure sufficient rigour and control over requests that ultimately increase the Trust’s workforce spend.</a:t>
            </a:r>
          </a:p>
          <a:p>
            <a:r>
              <a:rPr lang="en-GB" dirty="0"/>
              <a:t>Change requests that amount to a reduction in spend should be transacted in ESR as quickly possible in collaboration with the Employment team, and are not subject to this process. </a:t>
            </a:r>
          </a:p>
          <a:p>
            <a:endParaRPr lang="en-GB" dirty="0"/>
          </a:p>
          <a:p>
            <a:r>
              <a:rPr lang="en-GB" b="1" dirty="0"/>
              <a:t>Applying this process correctly will ensure that only requests with a clear and justified rationale* will be approved </a:t>
            </a:r>
            <a:r>
              <a:rPr lang="en-GB" dirty="0"/>
              <a:t>and all others are rejected. </a:t>
            </a:r>
          </a:p>
          <a:p>
            <a:endParaRPr lang="en-GB" dirty="0"/>
          </a:p>
          <a:p>
            <a:r>
              <a:rPr lang="en-GB" b="1" dirty="0"/>
              <a:t>The process will be owned by the Employment Team</a:t>
            </a:r>
            <a:r>
              <a:rPr lang="en-GB" dirty="0"/>
              <a:t>, with different levels of sign off applied depending on the request type, to ensure a proportionate but consistent approach across the Trust. </a:t>
            </a:r>
          </a:p>
        </p:txBody>
      </p:sp>
      <p:sp>
        <p:nvSpPr>
          <p:cNvPr id="4" name="TextBox 3">
            <a:extLst>
              <a:ext uri="{FF2B5EF4-FFF2-40B4-BE49-F238E27FC236}">
                <a16:creationId xmlns:a16="http://schemas.microsoft.com/office/drawing/2014/main" id="{DD76AEE0-9C05-4ABF-E36B-85D796955BBF}"/>
              </a:ext>
            </a:extLst>
          </p:cNvPr>
          <p:cNvSpPr txBox="1"/>
          <p:nvPr/>
        </p:nvSpPr>
        <p:spPr>
          <a:xfrm>
            <a:off x="208338" y="6117228"/>
            <a:ext cx="6582293" cy="584775"/>
          </a:xfrm>
          <a:prstGeom prst="rect">
            <a:avLst/>
          </a:prstGeom>
          <a:noFill/>
        </p:spPr>
        <p:txBody>
          <a:bodyPr wrap="square" rtlCol="0">
            <a:spAutoFit/>
          </a:bodyPr>
          <a:lstStyle/>
          <a:p>
            <a:r>
              <a:rPr lang="en-GB" sz="1600" i="1" dirty="0"/>
              <a:t>* The new process accounts for some exceptions that are not required to follow this process and do not need the prescribed levels of sign off </a:t>
            </a:r>
          </a:p>
        </p:txBody>
      </p:sp>
    </p:spTree>
    <p:extLst>
      <p:ext uri="{BB962C8B-B14F-4D97-AF65-F5344CB8AC3E}">
        <p14:creationId xmlns:p14="http://schemas.microsoft.com/office/powerpoint/2010/main" val="2143259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672EB063-1202-DA52-A9AD-93DA6C8FAF67}"/>
              </a:ext>
            </a:extLst>
          </p:cNvPr>
          <p:cNvGraphicFramePr>
            <a:graphicFrameLocks noGrp="1"/>
          </p:cNvGraphicFramePr>
          <p:nvPr>
            <p:extLst>
              <p:ext uri="{D42A27DB-BD31-4B8C-83A1-F6EECF244321}">
                <p14:modId xmlns:p14="http://schemas.microsoft.com/office/powerpoint/2010/main" val="4089499150"/>
              </p:ext>
            </p:extLst>
          </p:nvPr>
        </p:nvGraphicFramePr>
        <p:xfrm>
          <a:off x="446315" y="1660566"/>
          <a:ext cx="11244941" cy="4277360"/>
        </p:xfrm>
        <a:graphic>
          <a:graphicData uri="http://schemas.openxmlformats.org/drawingml/2006/table">
            <a:tbl>
              <a:tblPr firstRow="1" bandRow="1">
                <a:tableStyleId>{5C22544A-7EE6-4342-B048-85BDC9FD1C3A}</a:tableStyleId>
              </a:tblPr>
              <a:tblGrid>
                <a:gridCol w="2346581">
                  <a:extLst>
                    <a:ext uri="{9D8B030D-6E8A-4147-A177-3AD203B41FA5}">
                      <a16:colId xmlns:a16="http://schemas.microsoft.com/office/drawing/2014/main" val="1923377384"/>
                    </a:ext>
                  </a:extLst>
                </a:gridCol>
                <a:gridCol w="2151396">
                  <a:extLst>
                    <a:ext uri="{9D8B030D-6E8A-4147-A177-3AD203B41FA5}">
                      <a16:colId xmlns:a16="http://schemas.microsoft.com/office/drawing/2014/main" val="1707425449"/>
                    </a:ext>
                  </a:extLst>
                </a:gridCol>
                <a:gridCol w="2248988">
                  <a:extLst>
                    <a:ext uri="{9D8B030D-6E8A-4147-A177-3AD203B41FA5}">
                      <a16:colId xmlns:a16="http://schemas.microsoft.com/office/drawing/2014/main" val="1210353832"/>
                    </a:ext>
                  </a:extLst>
                </a:gridCol>
                <a:gridCol w="2248988">
                  <a:extLst>
                    <a:ext uri="{9D8B030D-6E8A-4147-A177-3AD203B41FA5}">
                      <a16:colId xmlns:a16="http://schemas.microsoft.com/office/drawing/2014/main" val="519959253"/>
                    </a:ext>
                  </a:extLst>
                </a:gridCol>
                <a:gridCol w="2248988">
                  <a:extLst>
                    <a:ext uri="{9D8B030D-6E8A-4147-A177-3AD203B41FA5}">
                      <a16:colId xmlns:a16="http://schemas.microsoft.com/office/drawing/2014/main" val="3063566753"/>
                    </a:ext>
                  </a:extLst>
                </a:gridCol>
              </a:tblGrid>
              <a:tr h="370840">
                <a:tc rowSpan="2">
                  <a:txBody>
                    <a:bodyPr/>
                    <a:lstStyle/>
                    <a:p>
                      <a:r>
                        <a:rPr lang="en-GB" sz="1400" dirty="0"/>
                        <a:t>Pay-increasing change request type</a:t>
                      </a:r>
                    </a:p>
                  </a:txBody>
                  <a:tcPr/>
                </a:tc>
                <a:tc rowSpan="2">
                  <a:txBody>
                    <a:bodyPr/>
                    <a:lstStyle/>
                    <a:p>
                      <a:r>
                        <a:rPr lang="en-GB" sz="1400" dirty="0"/>
                        <a:t>Sign off mechanism </a:t>
                      </a:r>
                    </a:p>
                  </a:txBody>
                  <a:tcPr/>
                </a:tc>
                <a:tc gridSpan="3">
                  <a:txBody>
                    <a:bodyPr/>
                    <a:lstStyle/>
                    <a:p>
                      <a:pPr lvl="0" algn="ctr">
                        <a:buNone/>
                      </a:pPr>
                      <a:r>
                        <a:rPr lang="en-GB" sz="1400"/>
                        <a:t>Final sign-off level </a:t>
                      </a:r>
                    </a:p>
                  </a:txBody>
                  <a:tcPr/>
                </a:tc>
                <a:tc hMerge="1">
                  <a:txBody>
                    <a:bodyPr/>
                    <a:lstStyle/>
                    <a:p>
                      <a:endParaRPr lang="en-GB" dirty="0"/>
                    </a:p>
                  </a:txBody>
                  <a:tcPr/>
                </a:tc>
                <a:tc hMerge="1">
                  <a:txBody>
                    <a:bodyPr/>
                    <a:lstStyle/>
                    <a:p>
                      <a:endParaRPr lang="en-GB"/>
                    </a:p>
                  </a:txBody>
                  <a:tcPr/>
                </a:tc>
                <a:extLst>
                  <a:ext uri="{0D108BD9-81ED-4DB2-BD59-A6C34878D82A}">
                    <a16:rowId xmlns:a16="http://schemas.microsoft.com/office/drawing/2014/main" val="3525256447"/>
                  </a:ext>
                </a:extLst>
              </a:tr>
              <a:tr h="370840">
                <a:tc vMerge="1">
                  <a:txBody>
                    <a:bodyPr/>
                    <a:lstStyle/>
                    <a:p>
                      <a:endParaRPr lang="en-GB" dirty="0"/>
                    </a:p>
                  </a:txBody>
                  <a:tcPr/>
                </a:tc>
                <a:tc vMerge="1">
                  <a:txBody>
                    <a:bodyPr/>
                    <a:lstStyle/>
                    <a:p>
                      <a:endParaRPr lang="en-GB" dirty="0"/>
                    </a:p>
                  </a:txBody>
                  <a:tcPr/>
                </a:tc>
                <a:tc>
                  <a:txBody>
                    <a:bodyPr/>
                    <a:lstStyle/>
                    <a:p>
                      <a:r>
                        <a:rPr lang="en-GB" sz="1400" dirty="0"/>
                        <a:t>Divisional Leadership</a:t>
                      </a:r>
                    </a:p>
                  </a:txBody>
                  <a:tcPr/>
                </a:tc>
                <a:tc>
                  <a:txBody>
                    <a:bodyPr/>
                    <a:lstStyle/>
                    <a:p>
                      <a:r>
                        <a:rPr lang="en-GB" sz="1400" dirty="0"/>
                        <a:t>Site HLT</a:t>
                      </a:r>
                    </a:p>
                  </a:txBody>
                  <a:tcPr/>
                </a:tc>
                <a:tc>
                  <a:txBody>
                    <a:bodyPr/>
                    <a:lstStyle/>
                    <a:p>
                      <a:r>
                        <a:rPr lang="en-GB" sz="1400" dirty="0"/>
                        <a:t>Site Managing Director</a:t>
                      </a:r>
                    </a:p>
                  </a:txBody>
                  <a:tcPr/>
                </a:tc>
                <a:extLst>
                  <a:ext uri="{0D108BD9-81ED-4DB2-BD59-A6C34878D82A}">
                    <a16:rowId xmlns:a16="http://schemas.microsoft.com/office/drawing/2014/main" val="222191612"/>
                  </a:ext>
                </a:extLst>
              </a:tr>
              <a:tr h="370840">
                <a:tc>
                  <a:txBody>
                    <a:bodyPr/>
                    <a:lstStyle/>
                    <a:p>
                      <a:r>
                        <a:rPr lang="en-GB" sz="1400" dirty="0"/>
                        <a:t>Increases in hours </a:t>
                      </a:r>
                    </a:p>
                    <a:p>
                      <a:endParaRPr lang="en-GB" sz="1400" dirty="0"/>
                    </a:p>
                  </a:txBody>
                  <a:tcPr/>
                </a:tc>
                <a:tc>
                  <a:txBody>
                    <a:bodyPr/>
                    <a:lstStyle/>
                    <a:p>
                      <a:r>
                        <a:rPr lang="en-GB" sz="1400" dirty="0"/>
                        <a:t>Greenlight</a:t>
                      </a:r>
                    </a:p>
                  </a:txBody>
                  <a:tcPr/>
                </a:tc>
                <a:tc>
                  <a:txBody>
                    <a:bodyPr/>
                    <a:lstStyle/>
                    <a:p>
                      <a:pPr algn="ctr"/>
                      <a:endParaRPr lang="en-GB" sz="1400" dirty="0"/>
                    </a:p>
                  </a:txBody>
                  <a:tcPr anchor="ctr"/>
                </a:tc>
                <a:tc>
                  <a:txBody>
                    <a:bodyPr/>
                    <a:lstStyle/>
                    <a:p>
                      <a:pPr algn="ctr"/>
                      <a:r>
                        <a:rPr lang="en-GB" sz="1400" dirty="0">
                          <a:sym typeface="Wingdings" panose="05000000000000000000" pitchFamily="2" charset="2"/>
                        </a:rPr>
                        <a:t></a:t>
                      </a:r>
                    </a:p>
                    <a:p>
                      <a:pPr algn="ctr"/>
                      <a:r>
                        <a:rPr lang="en-GB" sz="1400" dirty="0">
                          <a:sym typeface="Wingdings" panose="05000000000000000000" pitchFamily="2" charset="2"/>
                        </a:rPr>
                        <a:t>Within budget</a:t>
                      </a:r>
                      <a:endParaRPr lang="en-GB" sz="1400" dirty="0"/>
                    </a:p>
                  </a:txBody>
                  <a:tcPr anchor="ctr"/>
                </a:tc>
                <a:tc>
                  <a:txBody>
                    <a:bodyPr/>
                    <a:lstStyle/>
                    <a:p>
                      <a:pPr algn="ctr"/>
                      <a:r>
                        <a:rPr lang="en-GB" sz="1400" dirty="0">
                          <a:sym typeface="Wingdings" panose="05000000000000000000" pitchFamily="2" charset="2"/>
                        </a:rPr>
                        <a:t></a:t>
                      </a:r>
                    </a:p>
                    <a:p>
                      <a:pPr algn="ctr"/>
                      <a:r>
                        <a:rPr lang="en-GB" sz="1400" dirty="0">
                          <a:sym typeface="Wingdings" panose="05000000000000000000" pitchFamily="2" charset="2"/>
                        </a:rPr>
                        <a:t>Outside of budget</a:t>
                      </a:r>
                      <a:endParaRPr lang="en-GB" sz="1400" dirty="0"/>
                    </a:p>
                  </a:txBody>
                  <a:tcPr anchor="ctr"/>
                </a:tc>
                <a:extLst>
                  <a:ext uri="{0D108BD9-81ED-4DB2-BD59-A6C34878D82A}">
                    <a16:rowId xmlns:a16="http://schemas.microsoft.com/office/drawing/2014/main" val="38727777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Banding changes </a:t>
                      </a:r>
                    </a:p>
                    <a:p>
                      <a:endParaRPr lang="en-GB" sz="1400" dirty="0"/>
                    </a:p>
                  </a:txBody>
                  <a:tcPr/>
                </a:tc>
                <a:tc>
                  <a:txBody>
                    <a:bodyPr/>
                    <a:lstStyle/>
                    <a:p>
                      <a:r>
                        <a:rPr lang="en-GB" sz="1400"/>
                        <a:t>Request form </a:t>
                      </a:r>
                    </a:p>
                  </a:txBody>
                  <a:tcPr/>
                </a:tc>
                <a:tc>
                  <a:txBody>
                    <a:bodyPr/>
                    <a:lstStyle/>
                    <a:p>
                      <a:pPr algn="ctr"/>
                      <a:endParaRPr lang="en-GB" sz="1400" dirty="0"/>
                    </a:p>
                  </a:txBody>
                  <a:tcPr anchor="ctr"/>
                </a:tc>
                <a:tc>
                  <a:txBody>
                    <a:bodyPr/>
                    <a:lstStyle/>
                    <a:p>
                      <a:pPr algn="ctr"/>
                      <a:r>
                        <a:rPr lang="en-GB" sz="1400" dirty="0">
                          <a:sym typeface="Wingdings" panose="05000000000000000000" pitchFamily="2" charset="2"/>
                        </a:rPr>
                        <a:t></a:t>
                      </a:r>
                    </a:p>
                    <a:p>
                      <a:pPr algn="ctr"/>
                      <a:r>
                        <a:rPr lang="en-GB" sz="1400" dirty="0">
                          <a:sym typeface="Wingdings" panose="05000000000000000000" pitchFamily="2" charset="2"/>
                        </a:rPr>
                        <a:t>Within budget</a:t>
                      </a:r>
                      <a:endParaRPr lang="en-GB" sz="1400" dirty="0"/>
                    </a:p>
                  </a:txBody>
                  <a:tcPr anchor="ctr"/>
                </a:tc>
                <a:tc>
                  <a:txBody>
                    <a:bodyPr/>
                    <a:lstStyle/>
                    <a:p>
                      <a:pPr algn="ctr"/>
                      <a:r>
                        <a:rPr lang="en-GB" sz="1400" dirty="0">
                          <a:sym typeface="Wingdings" panose="05000000000000000000" pitchFamily="2" charset="2"/>
                        </a:rPr>
                        <a:t></a:t>
                      </a:r>
                    </a:p>
                    <a:p>
                      <a:pPr algn="ctr"/>
                      <a:r>
                        <a:rPr lang="en-GB" sz="1400" dirty="0">
                          <a:sym typeface="Wingdings" panose="05000000000000000000" pitchFamily="2" charset="2"/>
                        </a:rPr>
                        <a:t>Outside of budget</a:t>
                      </a:r>
                      <a:endParaRPr lang="en-GB" sz="1400" dirty="0"/>
                    </a:p>
                  </a:txBody>
                  <a:tcPr anchor="ctr"/>
                </a:tc>
                <a:extLst>
                  <a:ext uri="{0D108BD9-81ED-4DB2-BD59-A6C34878D82A}">
                    <a16:rowId xmlns:a16="http://schemas.microsoft.com/office/drawing/2014/main" val="158030577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Salary variations</a:t>
                      </a:r>
                    </a:p>
                    <a:p>
                      <a:endParaRPr lang="en-GB" sz="1400" dirty="0"/>
                    </a:p>
                  </a:txBody>
                  <a:tcPr/>
                </a:tc>
                <a:tc>
                  <a:txBody>
                    <a:bodyPr/>
                    <a:lstStyle/>
                    <a:p>
                      <a:r>
                        <a:rPr lang="en-GB" sz="1400" dirty="0"/>
                        <a:t>Greenlight</a:t>
                      </a:r>
                    </a:p>
                  </a:txBody>
                  <a:tcPr/>
                </a:tc>
                <a:tc>
                  <a:txBody>
                    <a:bodyPr/>
                    <a:lstStyle/>
                    <a:p>
                      <a:pPr algn="ctr"/>
                      <a:endParaRPr lang="en-GB" sz="1400" dirty="0"/>
                    </a:p>
                  </a:txBody>
                  <a:tcPr anchor="ctr"/>
                </a:tc>
                <a:tc>
                  <a:txBody>
                    <a:bodyPr/>
                    <a:lstStyle/>
                    <a:p>
                      <a:pPr algn="ctr"/>
                      <a:endParaRPr lang="en-GB" sz="1400" dirty="0"/>
                    </a:p>
                  </a:txBody>
                  <a:tcPr anchor="ctr"/>
                </a:tc>
                <a:tc>
                  <a:txBody>
                    <a:bodyPr/>
                    <a:lstStyle/>
                    <a:p>
                      <a:pPr algn="ctr"/>
                      <a:r>
                        <a:rPr lang="en-GB" sz="1400" dirty="0">
                          <a:sym typeface="Wingdings" panose="05000000000000000000" pitchFamily="2" charset="2"/>
                        </a:rPr>
                        <a:t></a:t>
                      </a:r>
                    </a:p>
                  </a:txBody>
                  <a:tcPr anchor="ctr"/>
                </a:tc>
                <a:extLst>
                  <a:ext uri="{0D108BD9-81ED-4DB2-BD59-A6C34878D82A}">
                    <a16:rowId xmlns:a16="http://schemas.microsoft.com/office/drawing/2014/main" val="2371820023"/>
                  </a:ext>
                </a:extLst>
              </a:tr>
              <a:tr h="370840">
                <a:tc>
                  <a:txBody>
                    <a:bodyPr/>
                    <a:lstStyle/>
                    <a:p>
                      <a:r>
                        <a:rPr lang="en-GB" sz="1400" dirty="0"/>
                        <a:t>Extensions for fixed term acting up and secondments</a:t>
                      </a:r>
                    </a:p>
                  </a:txBody>
                  <a:tcPr/>
                </a:tc>
                <a:tc>
                  <a:txBody>
                    <a:bodyPr/>
                    <a:lstStyle/>
                    <a:p>
                      <a:r>
                        <a:rPr lang="en-GB" sz="1400" dirty="0"/>
                        <a:t>Greenlight</a:t>
                      </a:r>
                    </a:p>
                  </a:txBody>
                  <a:tcPr/>
                </a:tc>
                <a:tc>
                  <a:txBody>
                    <a:bodyPr/>
                    <a:lstStyle/>
                    <a:p>
                      <a:pPr algn="ctr"/>
                      <a:endParaRPr lang="en-GB" sz="1400" dirty="0"/>
                    </a:p>
                  </a:txBody>
                  <a:tcPr anchor="ctr"/>
                </a:tc>
                <a:tc>
                  <a:txBody>
                    <a:bodyPr/>
                    <a:lstStyle/>
                    <a:p>
                      <a:pPr algn="ctr"/>
                      <a:r>
                        <a:rPr lang="en-GB" sz="1400" dirty="0">
                          <a:sym typeface="Wingdings" panose="05000000000000000000" pitchFamily="2" charset="2"/>
                        </a:rPr>
                        <a:t></a:t>
                      </a:r>
                    </a:p>
                    <a:p>
                      <a:pPr algn="ctr"/>
                      <a:r>
                        <a:rPr lang="en-GB" sz="1400" dirty="0">
                          <a:sym typeface="Wingdings" panose="05000000000000000000" pitchFamily="2" charset="2"/>
                        </a:rPr>
                        <a:t>Within budget</a:t>
                      </a:r>
                      <a:endParaRPr lang="en-GB" sz="1400" dirty="0"/>
                    </a:p>
                  </a:txBody>
                  <a:tcPr anchor="ctr"/>
                </a:tc>
                <a:tc>
                  <a:txBody>
                    <a:bodyPr/>
                    <a:lstStyle/>
                    <a:p>
                      <a:pPr algn="ctr"/>
                      <a:r>
                        <a:rPr lang="en-GB" sz="1400" dirty="0">
                          <a:sym typeface="Wingdings" panose="05000000000000000000" pitchFamily="2" charset="2"/>
                        </a:rPr>
                        <a:t></a:t>
                      </a:r>
                    </a:p>
                    <a:p>
                      <a:pPr algn="ctr"/>
                      <a:r>
                        <a:rPr lang="en-GB" sz="1400" dirty="0">
                          <a:sym typeface="Wingdings" panose="05000000000000000000" pitchFamily="2" charset="2"/>
                        </a:rPr>
                        <a:t>Outside of budget</a:t>
                      </a:r>
                      <a:endParaRPr lang="en-GB" sz="1400" dirty="0"/>
                    </a:p>
                  </a:txBody>
                  <a:tcPr anchor="ctr"/>
                </a:tc>
                <a:extLst>
                  <a:ext uri="{0D108BD9-81ED-4DB2-BD59-A6C34878D82A}">
                    <a16:rowId xmlns:a16="http://schemas.microsoft.com/office/drawing/2014/main" val="3218943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Increases in PAs (</a:t>
                      </a:r>
                      <a:r>
                        <a:rPr lang="en-GB" sz="1400" dirty="0" err="1"/>
                        <a:t>ie</a:t>
                      </a:r>
                      <a:r>
                        <a:rPr lang="en-GB" sz="1400" dirty="0"/>
                        <a:t> job plan changes outside of job planning window) *</a:t>
                      </a:r>
                    </a:p>
                  </a:txBody>
                  <a:tcPr/>
                </a:tc>
                <a:tc>
                  <a:txBody>
                    <a:bodyPr/>
                    <a:lstStyle/>
                    <a:p>
                      <a:r>
                        <a:rPr lang="en-GB" sz="1400" dirty="0"/>
                        <a:t>Greenlight</a:t>
                      </a:r>
                    </a:p>
                  </a:txBody>
                  <a:tcPr/>
                </a:tc>
                <a:tc>
                  <a:txBody>
                    <a:bodyPr/>
                    <a:lstStyle/>
                    <a:p>
                      <a:pPr algn="ctr"/>
                      <a:endParaRPr lang="en-GB" sz="1400" dirty="0"/>
                    </a:p>
                  </a:txBody>
                  <a:tcPr anchor="ctr"/>
                </a:tc>
                <a:tc>
                  <a:txBody>
                    <a:bodyPr/>
                    <a:lstStyle/>
                    <a:p>
                      <a:pPr algn="ctr"/>
                      <a:endParaRPr lang="en-GB" sz="1400" dirty="0"/>
                    </a:p>
                  </a:txBody>
                  <a:tcPr anchor="ctr"/>
                </a:tc>
                <a:tc>
                  <a:txBody>
                    <a:bodyPr/>
                    <a:lstStyle/>
                    <a:p>
                      <a:pPr algn="ctr"/>
                      <a:r>
                        <a:rPr lang="en-GB" sz="1400" dirty="0">
                          <a:sym typeface="Wingdings" panose="05000000000000000000" pitchFamily="2" charset="2"/>
                        </a:rPr>
                        <a:t></a:t>
                      </a:r>
                      <a:endParaRPr lang="en-GB" sz="1400" dirty="0"/>
                    </a:p>
                  </a:txBody>
                  <a:tcPr anchor="ctr"/>
                </a:tc>
                <a:extLst>
                  <a:ext uri="{0D108BD9-81ED-4DB2-BD59-A6C34878D82A}">
                    <a16:rowId xmlns:a16="http://schemas.microsoft.com/office/drawing/2014/main" val="354069242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Responsibility Payments **</a:t>
                      </a:r>
                    </a:p>
                  </a:txBody>
                  <a:tcPr/>
                </a:tc>
                <a:tc>
                  <a:txBody>
                    <a:bodyPr/>
                    <a:lstStyle/>
                    <a:p>
                      <a:r>
                        <a:rPr lang="en-GB" sz="1400" dirty="0"/>
                        <a:t>Job planning review and Quarterly review process</a:t>
                      </a:r>
                    </a:p>
                  </a:txBody>
                  <a:tcPr/>
                </a:tc>
                <a:tc>
                  <a:txBody>
                    <a:bodyPr/>
                    <a:lstStyle/>
                    <a:p>
                      <a:pPr algn="ctr"/>
                      <a:endParaRPr lang="en-GB" sz="1400" dirty="0"/>
                    </a:p>
                  </a:txBody>
                  <a:tcPr anchor="ctr"/>
                </a:tc>
                <a:tc>
                  <a:txBody>
                    <a:bodyPr/>
                    <a:lstStyle/>
                    <a:p>
                      <a:pPr algn="ctr"/>
                      <a:r>
                        <a:rPr lang="en-GB" sz="1400" dirty="0">
                          <a:sym typeface="Wingdings" panose="05000000000000000000" pitchFamily="2" charset="2"/>
                        </a:rPr>
                        <a:t></a:t>
                      </a:r>
                    </a:p>
                    <a:p>
                      <a:pPr algn="ctr"/>
                      <a:r>
                        <a:rPr lang="en-GB" sz="1400" dirty="0">
                          <a:sym typeface="Wingdings" panose="05000000000000000000" pitchFamily="2" charset="2"/>
                        </a:rPr>
                        <a:t>Site Medical Directors @ Quarterly Panel</a:t>
                      </a:r>
                      <a:endParaRPr lang="en-GB" sz="1400" dirty="0"/>
                    </a:p>
                  </a:txBody>
                  <a:tcPr anchor="ctr"/>
                </a:tc>
                <a:tc>
                  <a:txBody>
                    <a:bodyPr/>
                    <a:lstStyle/>
                    <a:p>
                      <a:pPr algn="ctr"/>
                      <a:endParaRPr lang="en-GB" sz="1400" dirty="0"/>
                    </a:p>
                  </a:txBody>
                  <a:tcPr anchor="ctr"/>
                </a:tc>
                <a:extLst>
                  <a:ext uri="{0D108BD9-81ED-4DB2-BD59-A6C34878D82A}">
                    <a16:rowId xmlns:a16="http://schemas.microsoft.com/office/drawing/2014/main" val="2738788655"/>
                  </a:ext>
                </a:extLst>
              </a:tr>
            </a:tbl>
          </a:graphicData>
        </a:graphic>
      </p:graphicFrame>
      <p:sp>
        <p:nvSpPr>
          <p:cNvPr id="5" name="TextBox 4">
            <a:extLst>
              <a:ext uri="{FF2B5EF4-FFF2-40B4-BE49-F238E27FC236}">
                <a16:creationId xmlns:a16="http://schemas.microsoft.com/office/drawing/2014/main" id="{54D5803A-3554-6D8B-06A4-61A930EC15C9}"/>
              </a:ext>
            </a:extLst>
          </p:cNvPr>
          <p:cNvSpPr txBox="1"/>
          <p:nvPr/>
        </p:nvSpPr>
        <p:spPr>
          <a:xfrm>
            <a:off x="330136" y="317755"/>
            <a:ext cx="6120984" cy="400110"/>
          </a:xfrm>
          <a:prstGeom prst="rect">
            <a:avLst/>
          </a:prstGeom>
          <a:noFill/>
        </p:spPr>
        <p:txBody>
          <a:bodyPr wrap="square" lIns="91440" tIns="45720" rIns="91440" bIns="45720" rtlCol="0" anchor="t">
            <a:spAutoFit/>
          </a:bodyPr>
          <a:lstStyle/>
          <a:p>
            <a:r>
              <a:rPr lang="en-GB" sz="2000" b="1" dirty="0">
                <a:solidFill>
                  <a:schemeClr val="accent1"/>
                </a:solidFill>
              </a:rPr>
              <a:t>Change types and </a:t>
            </a:r>
            <a:r>
              <a:rPr lang="en-GB" sz="2000" b="1">
                <a:solidFill>
                  <a:schemeClr val="accent1"/>
                </a:solidFill>
              </a:rPr>
              <a:t>final sign-off level  </a:t>
            </a:r>
            <a:endParaRPr lang="en-GB" sz="2000" b="1" dirty="0">
              <a:solidFill>
                <a:schemeClr val="accent1"/>
              </a:solidFill>
            </a:endParaRPr>
          </a:p>
        </p:txBody>
      </p:sp>
      <p:sp>
        <p:nvSpPr>
          <p:cNvPr id="3" name="TextBox 2">
            <a:extLst>
              <a:ext uri="{FF2B5EF4-FFF2-40B4-BE49-F238E27FC236}">
                <a16:creationId xmlns:a16="http://schemas.microsoft.com/office/drawing/2014/main" id="{6E4A543D-50E8-5ECA-BD42-BA186D0BC4AC}"/>
              </a:ext>
            </a:extLst>
          </p:cNvPr>
          <p:cNvSpPr txBox="1"/>
          <p:nvPr/>
        </p:nvSpPr>
        <p:spPr>
          <a:xfrm>
            <a:off x="446315" y="6044756"/>
            <a:ext cx="11244941" cy="769441"/>
          </a:xfrm>
          <a:prstGeom prst="rect">
            <a:avLst/>
          </a:prstGeom>
          <a:solidFill>
            <a:schemeClr val="bg1"/>
          </a:solidFill>
        </p:spPr>
        <p:txBody>
          <a:bodyPr wrap="square">
            <a:spAutoFit/>
          </a:bodyPr>
          <a:lstStyle/>
          <a:p>
            <a:r>
              <a:rPr lang="en-GB" sz="1100" b="0" i="0" dirty="0">
                <a:solidFill>
                  <a:srgbClr val="000000"/>
                </a:solidFill>
                <a:effectLst/>
                <a:latin typeface="Calibri" panose="020F0502020204030204" pitchFamily="34" charset="0"/>
              </a:rPr>
              <a:t>* The job planning process/window relates to a specialty-wide review of job plans. Ad hoc or temporary changes (e.g., in relation to increases due to sickness) require sign off through the pay increasing controls and therefore Site Managing Director approval.</a:t>
            </a:r>
          </a:p>
          <a:p>
            <a:r>
              <a:rPr lang="en-GB" sz="1100" dirty="0">
                <a:solidFill>
                  <a:srgbClr val="000000"/>
                </a:solidFill>
                <a:latin typeface="Calibri" panose="020F0502020204030204" pitchFamily="34" charset="0"/>
              </a:rPr>
              <a:t>** Responsibility payments are reviewed as part of the job planning process. A quarterly review panel will be set up to discuss any changes needed throughout the year. The corresponding addition and removal of responsibility payments will be considered together.</a:t>
            </a:r>
            <a:endParaRPr lang="en-GB" sz="1100" dirty="0"/>
          </a:p>
        </p:txBody>
      </p:sp>
      <p:sp>
        <p:nvSpPr>
          <p:cNvPr id="8" name="TextBox 7">
            <a:extLst>
              <a:ext uri="{FF2B5EF4-FFF2-40B4-BE49-F238E27FC236}">
                <a16:creationId xmlns:a16="http://schemas.microsoft.com/office/drawing/2014/main" id="{E01C1BDC-36CD-CC0B-F822-43536FCF43EC}"/>
              </a:ext>
            </a:extLst>
          </p:cNvPr>
          <p:cNvSpPr txBox="1"/>
          <p:nvPr/>
        </p:nvSpPr>
        <p:spPr>
          <a:xfrm>
            <a:off x="446314" y="667418"/>
            <a:ext cx="11244941" cy="954107"/>
          </a:xfrm>
          <a:prstGeom prst="rect">
            <a:avLst/>
          </a:prstGeom>
          <a:solidFill>
            <a:schemeClr val="bg1"/>
          </a:solidFill>
        </p:spPr>
        <p:txBody>
          <a:bodyPr wrap="square">
            <a:spAutoFit/>
          </a:bodyPr>
          <a:lstStyle/>
          <a:p>
            <a:r>
              <a:rPr lang="en-GB" sz="1400" b="0" i="0" dirty="0">
                <a:solidFill>
                  <a:srgbClr val="000000"/>
                </a:solidFill>
                <a:effectLst/>
                <a:latin typeface="Calibri" panose="020F0502020204030204" pitchFamily="34" charset="0"/>
              </a:rPr>
              <a:t>Timely submission of forms is important. All forms should be submitted within 7 days of the issue being identified and where possible &gt; 1 month prior to the change taking effect. </a:t>
            </a:r>
          </a:p>
          <a:p>
            <a:r>
              <a:rPr lang="en-GB" sz="1400" b="0" i="0" dirty="0">
                <a:solidFill>
                  <a:srgbClr val="000000"/>
                </a:solidFill>
                <a:effectLst/>
                <a:latin typeface="Calibri" panose="020F0502020204030204" pitchFamily="34" charset="0"/>
              </a:rPr>
              <a:t>Any forms submitted requiring changes to be made more than 3 months in arrears will require approval from the Chief People Officer and relevant clinical Executive Director.</a:t>
            </a:r>
            <a:endParaRPr lang="en-GB" sz="1400" dirty="0"/>
          </a:p>
        </p:txBody>
      </p:sp>
    </p:spTree>
    <p:extLst>
      <p:ext uri="{BB962C8B-B14F-4D97-AF65-F5344CB8AC3E}">
        <p14:creationId xmlns:p14="http://schemas.microsoft.com/office/powerpoint/2010/main" val="2696433744"/>
      </p:ext>
    </p:extLst>
  </p:cSld>
  <p:clrMapOvr>
    <a:masterClrMapping/>
  </p:clrMapOvr>
</p:sld>
</file>

<file path=ppt/theme/theme1.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DDDFCE371300F4682F34184512968C2" ma:contentTypeVersion="5" ma:contentTypeDescription="Create a new document." ma:contentTypeScope="" ma:versionID="c6123282fe7115552f943e79292470e1">
  <xsd:schema xmlns:xsd="http://www.w3.org/2001/XMLSchema" xmlns:xs="http://www.w3.org/2001/XMLSchema" xmlns:p="http://schemas.microsoft.com/office/2006/metadata/properties" xmlns:ns2="b4fd65fb-baa2-4828-9b90-3417a5f6fcfb" xmlns:ns3="5b87e153-b61f-4e61-a931-ddeb06a7c7b1" targetNamespace="http://schemas.microsoft.com/office/2006/metadata/properties" ma:root="true" ma:fieldsID="3e3b4a13d6b81e76e629dce2696cbd00" ns2:_="" ns3:_="">
    <xsd:import namespace="b4fd65fb-baa2-4828-9b90-3417a5f6fcfb"/>
    <xsd:import namespace="5b87e153-b61f-4e61-a931-ddeb06a7c7b1"/>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fd65fb-baa2-4828-9b90-3417a5f6fcf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b87e153-b61f-4e61-a931-ddeb06a7c7b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3AC76D-5575-4B61-937D-89F078B0E8E3}">
  <ds:schemaRefs>
    <ds:schemaRef ds:uri="http://schemas.microsoft.com/sharepoint/v3/contenttype/forms"/>
  </ds:schemaRefs>
</ds:datastoreItem>
</file>

<file path=customXml/itemProps2.xml><?xml version="1.0" encoding="utf-8"?>
<ds:datastoreItem xmlns:ds="http://schemas.openxmlformats.org/officeDocument/2006/customXml" ds:itemID="{557126E2-5E0D-4F2F-B594-D1797A53676D}">
  <ds:schemaRefs>
    <ds:schemaRef ds:uri="abe5811f-2619-4474-815c-e4bf7aa41aff"/>
    <ds:schemaRef ds:uri="f09b6b3d-f283-4d0e-9098-56fb8714413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4ABDD5F7-6B73-474C-82FB-86A098236BD7}"/>
</file>

<file path=docProps/app.xml><?xml version="1.0" encoding="utf-8"?>
<Properties xmlns="http://schemas.openxmlformats.org/officeDocument/2006/extended-properties" xmlns:vt="http://schemas.openxmlformats.org/officeDocument/2006/docPropsVTypes">
  <TotalTime>7567</TotalTime>
  <Words>405</Words>
  <Application>Microsoft Office PowerPoint</Application>
  <PresentationFormat>Widescreen</PresentationFormat>
  <Paragraphs>47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Wingdings</vt:lpstr>
      <vt:lpstr>8_Office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McLaren, Rosie</dc:creator>
  <cp:lastModifiedBy>Coxon, Jennifer</cp:lastModifiedBy>
  <cp:revision>2</cp:revision>
  <dcterms:created xsi:type="dcterms:W3CDTF">2023-06-22T15:42:50Z</dcterms:created>
  <dcterms:modified xsi:type="dcterms:W3CDTF">2023-07-31T12:15:17Z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2023-06-22T15:42:50Z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80b344fb-f22d-4bcb-9452-760243585cf2</vt:lpwstr>
  </property>
  <property fmtid="{D5CDD505-2E9C-101B-9397-08002B2CF9AE}" pid="8" name="MSIP_Label_ea60d57e-af5b-4752-ac57-3e4f28ca11dc_ContentBits">
    <vt:lpwstr>0</vt:lpwstr>
  </property>
  <property fmtid="{D5CDD505-2E9C-101B-9397-08002B2CF9AE}" pid="9" name="ContentTypeId">
    <vt:lpwstr>0x010100BDDDFCE371300F4682F34184512968C2</vt:lpwstr>
  </property>
  <property fmtid="{D5CDD505-2E9C-101B-9397-08002B2CF9AE}" pid="10" name="MediaServiceImageTags">
    <vt:lpwstr/>
  </property>
</Properties>
</file>